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8"/>
  </p:notesMasterIdLst>
  <p:sldIdLst>
    <p:sldId id="256" r:id="rId2"/>
    <p:sldId id="657" r:id="rId3"/>
    <p:sldId id="658" r:id="rId4"/>
    <p:sldId id="258" r:id="rId5"/>
    <p:sldId id="654" r:id="rId6"/>
    <p:sldId id="540" r:id="rId7"/>
    <p:sldId id="543" r:id="rId8"/>
    <p:sldId id="544" r:id="rId9"/>
    <p:sldId id="653" r:id="rId10"/>
    <p:sldId id="603" r:id="rId11"/>
    <p:sldId id="622" r:id="rId12"/>
    <p:sldId id="623" r:id="rId13"/>
    <p:sldId id="624" r:id="rId14"/>
    <p:sldId id="625" r:id="rId15"/>
    <p:sldId id="626" r:id="rId16"/>
    <p:sldId id="632" r:id="rId17"/>
    <p:sldId id="627" r:id="rId18"/>
    <p:sldId id="633" r:id="rId19"/>
    <p:sldId id="628" r:id="rId20"/>
    <p:sldId id="629" r:id="rId21"/>
    <p:sldId id="576" r:id="rId22"/>
    <p:sldId id="630" r:id="rId23"/>
    <p:sldId id="631" r:id="rId24"/>
    <p:sldId id="646" r:id="rId25"/>
    <p:sldId id="656" r:id="rId26"/>
    <p:sldId id="636" r:id="rId27"/>
    <p:sldId id="648" r:id="rId28"/>
    <p:sldId id="647" r:id="rId29"/>
    <p:sldId id="649" r:id="rId30"/>
    <p:sldId id="650" r:id="rId31"/>
    <p:sldId id="651" r:id="rId32"/>
    <p:sldId id="652" r:id="rId33"/>
    <p:sldId id="655" r:id="rId34"/>
    <p:sldId id="634" r:id="rId35"/>
    <p:sldId id="575" r:id="rId36"/>
    <p:sldId id="581" r:id="rId37"/>
    <p:sldId id="635" r:id="rId38"/>
    <p:sldId id="637" r:id="rId39"/>
    <p:sldId id="638" r:id="rId40"/>
    <p:sldId id="639" r:id="rId41"/>
    <p:sldId id="641" r:id="rId42"/>
    <p:sldId id="642" r:id="rId43"/>
    <p:sldId id="643" r:id="rId44"/>
    <p:sldId id="644" r:id="rId45"/>
    <p:sldId id="259" r:id="rId46"/>
    <p:sldId id="640" r:id="rId4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1pPr>
    <a:lvl2pPr marL="1042734" marR="0" indent="-534736" algn="l" defTabSz="584200" rtl="0" fontAlgn="auto" latinLnBrk="0" hangingPunct="0">
      <a:lnSpc>
        <a:spcPct val="100000"/>
      </a:lnSpc>
      <a:spcBef>
        <a:spcPts val="4000"/>
      </a:spcBef>
      <a:spcAft>
        <a:spcPts val="0"/>
      </a:spcAft>
      <a:buClr>
        <a:srgbClr val="006ED0"/>
      </a:buClr>
      <a:buSzPct val="7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2pPr>
    <a:lvl3pPr marL="1550734" marR="0" indent="-534734" algn="l" defTabSz="584200" rtl="0" fontAlgn="auto" latinLnBrk="0" hangingPunct="0">
      <a:lnSpc>
        <a:spcPct val="100000"/>
      </a:lnSpc>
      <a:spcBef>
        <a:spcPts val="4000"/>
      </a:spcBef>
      <a:spcAft>
        <a:spcPts val="0"/>
      </a:spcAft>
      <a:buClr>
        <a:srgbClr val="006ED0"/>
      </a:buClr>
      <a:buSzPct val="7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3pPr>
    <a:lvl4pPr marL="2058734" marR="0" indent="-534734" algn="l" defTabSz="584200" rtl="0" fontAlgn="auto" latinLnBrk="0" hangingPunct="0">
      <a:lnSpc>
        <a:spcPct val="100000"/>
      </a:lnSpc>
      <a:spcBef>
        <a:spcPts val="4000"/>
      </a:spcBef>
      <a:spcAft>
        <a:spcPts val="0"/>
      </a:spcAft>
      <a:buClr>
        <a:srgbClr val="006ED0"/>
      </a:buClr>
      <a:buSzPct val="7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4pPr>
    <a:lvl5pPr marL="2566734" marR="0" indent="-534734" algn="l" defTabSz="584200" rtl="0" fontAlgn="auto" latinLnBrk="0" hangingPunct="0">
      <a:lnSpc>
        <a:spcPct val="100000"/>
      </a:lnSpc>
      <a:spcBef>
        <a:spcPts val="4000"/>
      </a:spcBef>
      <a:spcAft>
        <a:spcPts val="0"/>
      </a:spcAft>
      <a:buClr>
        <a:srgbClr val="006ED0"/>
      </a:buClr>
      <a:buSzPct val="7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5pPr>
    <a:lvl6pPr marL="3074734" marR="0" indent="-534734" algn="l" defTabSz="584200" rtl="0" fontAlgn="auto" latinLnBrk="0" hangingPunct="0">
      <a:lnSpc>
        <a:spcPct val="100000"/>
      </a:lnSpc>
      <a:spcBef>
        <a:spcPts val="4000"/>
      </a:spcBef>
      <a:spcAft>
        <a:spcPts val="0"/>
      </a:spcAft>
      <a:buClr>
        <a:srgbClr val="006ED0"/>
      </a:buClr>
      <a:buSzPct val="7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6pPr>
    <a:lvl7pPr marL="3582735" marR="0" indent="-534734" algn="l" defTabSz="584200" rtl="0" fontAlgn="auto" latinLnBrk="0" hangingPunct="0">
      <a:lnSpc>
        <a:spcPct val="100000"/>
      </a:lnSpc>
      <a:spcBef>
        <a:spcPts val="4000"/>
      </a:spcBef>
      <a:spcAft>
        <a:spcPts val="0"/>
      </a:spcAft>
      <a:buClr>
        <a:srgbClr val="006ED0"/>
      </a:buClr>
      <a:buSzPct val="7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7pPr>
    <a:lvl8pPr marL="4090735" marR="0" indent="-534735" algn="l" defTabSz="584200" rtl="0" fontAlgn="auto" latinLnBrk="0" hangingPunct="0">
      <a:lnSpc>
        <a:spcPct val="100000"/>
      </a:lnSpc>
      <a:spcBef>
        <a:spcPts val="4000"/>
      </a:spcBef>
      <a:spcAft>
        <a:spcPts val="0"/>
      </a:spcAft>
      <a:buClr>
        <a:srgbClr val="006ED0"/>
      </a:buClr>
      <a:buSzPct val="7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8pPr>
    <a:lvl9pPr marL="4598735" marR="0" indent="-534735" algn="l" defTabSz="584200" rtl="0" fontAlgn="auto" latinLnBrk="0" hangingPunct="0">
      <a:lnSpc>
        <a:spcPct val="100000"/>
      </a:lnSpc>
      <a:spcBef>
        <a:spcPts val="4000"/>
      </a:spcBef>
      <a:spcAft>
        <a:spcPts val="0"/>
      </a:spcAft>
      <a:buClr>
        <a:srgbClr val="006ED0"/>
      </a:buClr>
      <a:buSzPct val="7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ra Antunez" initials="SA" lastIdx="2" clrIdx="0">
    <p:extLst>
      <p:ext uri="{19B8F6BF-5375-455C-9EA6-DF929625EA0E}">
        <p15:presenceInfo xmlns:p15="http://schemas.microsoft.com/office/powerpoint/2012/main" userId="03ac091618b205e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A9AF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3A99FE"/>
        </a:fontRef>
        <a:srgbClr val="3A99FE"/>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CFD5E0"/>
          </a:solidFill>
        </a:fill>
      </a:tcStyle>
    </a:wholeTbl>
    <a:band2H>
      <a:tcTxStyle/>
      <a:tcStyle>
        <a:tcBdr/>
        <a:fill>
          <a:solidFill>
            <a:srgbClr val="E8EBF0"/>
          </a:solidFill>
        </a:fill>
      </a:tcStyle>
    </a:band2H>
    <a:firstCol>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1"/>
          </a:solidFill>
        </a:fill>
      </a:tcStyle>
    </a:firstCol>
    <a:la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381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1"/>
          </a:solidFill>
        </a:fill>
      </a:tcStyle>
    </a:lastRow>
    <a:fir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381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1"/>
          </a:solidFill>
        </a:fill>
      </a:tcStyle>
    </a:firstRow>
  </a:tblStyle>
  <a:tblStyle styleId="{C7B018BB-80A7-4F77-B60F-C8B233D01FF8}" styleName="">
    <a:tblBg/>
    <a:wholeTbl>
      <a:tcTxStyle b="off" i="off">
        <a:fontRef idx="minor">
          <a:srgbClr val="3A99FE"/>
        </a:fontRef>
        <a:srgbClr val="3A99FE"/>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F0E2CD"/>
          </a:solidFill>
        </a:fill>
      </a:tcStyle>
    </a:wholeTbl>
    <a:band2H>
      <a:tcTxStyle/>
      <a:tcStyle>
        <a:tcBdr/>
        <a:fill>
          <a:solidFill>
            <a:srgbClr val="F7F1E8"/>
          </a:solidFill>
        </a:fill>
      </a:tcStyle>
    </a:band2H>
    <a:firstCol>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3"/>
          </a:solidFill>
        </a:fill>
      </a:tcStyle>
    </a:firstCol>
    <a:la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381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3"/>
          </a:solidFill>
        </a:fill>
      </a:tcStyle>
    </a:lastRow>
    <a:fir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381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3"/>
          </a:solidFill>
        </a:fill>
      </a:tcStyle>
    </a:firstRow>
  </a:tblStyle>
  <a:tblStyle styleId="{EEE7283C-3CF3-47DC-8721-378D4A62B228}" styleName="">
    <a:tblBg/>
    <a:wholeTbl>
      <a:tcTxStyle b="off" i="off">
        <a:fontRef idx="minor">
          <a:srgbClr val="3A99FE"/>
        </a:fontRef>
        <a:srgbClr val="3A99FE"/>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D7D2DE"/>
          </a:solidFill>
        </a:fill>
      </a:tcStyle>
    </a:wholeTbl>
    <a:band2H>
      <a:tcTxStyle/>
      <a:tcStyle>
        <a:tcBdr/>
        <a:fill>
          <a:solidFill>
            <a:srgbClr val="ECEAEF"/>
          </a:solidFill>
        </a:fill>
      </a:tcStyle>
    </a:band2H>
    <a:firstCol>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6"/>
          </a:solidFill>
        </a:fill>
      </a:tcStyle>
    </a:firstCol>
    <a:la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381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6"/>
          </a:solidFill>
        </a:fill>
      </a:tcStyle>
    </a:lastRow>
    <a:fir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381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6"/>
          </a:solidFill>
        </a:fill>
      </a:tcStyle>
    </a:firstRow>
  </a:tblStyle>
  <a:tblStyle styleId="{CF821DB8-F4EB-4A41-A1BA-3FCAFE7338EE}" styleName="">
    <a:tblBg/>
    <a:wholeTbl>
      <a:tcTxStyle b="off" i="off">
        <a:fontRef idx="minor">
          <a:srgbClr val="3A99FE"/>
        </a:fontRef>
        <a:srgbClr val="3A99F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7EFFF"/>
          </a:solidFill>
        </a:fill>
      </a:tcStyle>
    </a:wholeTbl>
    <a:band2H>
      <a:tcTxStyle/>
      <a:tcStyle>
        <a:tcBdr/>
        <a:fill>
          <a:solidFill>
            <a:srgbClr val="FEE2C4"/>
          </a:solidFill>
        </a:fill>
      </a:tcStyle>
    </a:band2H>
    <a:firstCol>
      <a:tcTxStyle b="on" i="off">
        <a:fontRef idx="minor">
          <a:srgbClr val="FEE2C4"/>
        </a:fontRef>
        <a:srgbClr val="FEE2C4"/>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3A99FE"/>
        </a:fontRef>
        <a:srgbClr val="3A99FE"/>
      </a:tcTxStyle>
      <a:tcStyle>
        <a:tcBdr>
          <a:left>
            <a:ln w="12700" cap="flat">
              <a:noFill/>
              <a:miter lim="400000"/>
            </a:ln>
          </a:left>
          <a:right>
            <a:ln w="12700" cap="flat">
              <a:noFill/>
              <a:miter lim="400000"/>
            </a:ln>
          </a:right>
          <a:top>
            <a:ln w="50800" cap="flat">
              <a:solidFill>
                <a:srgbClr val="3A99FE"/>
              </a:solidFill>
              <a:prstDash val="solid"/>
              <a:round/>
            </a:ln>
          </a:top>
          <a:bottom>
            <a:ln w="25400" cap="flat">
              <a:solidFill>
                <a:srgbClr val="3A99FE"/>
              </a:solidFill>
              <a:prstDash val="solid"/>
              <a:round/>
            </a:ln>
          </a:bottom>
          <a:insideH>
            <a:ln w="12700" cap="flat">
              <a:noFill/>
              <a:miter lim="400000"/>
            </a:ln>
          </a:insideH>
          <a:insideV>
            <a:ln w="12700" cap="flat">
              <a:noFill/>
              <a:miter lim="400000"/>
            </a:ln>
          </a:insideV>
        </a:tcBdr>
        <a:fill>
          <a:solidFill>
            <a:srgbClr val="FEE2C4"/>
          </a:solidFill>
        </a:fill>
      </a:tcStyle>
    </a:lastRow>
    <a:firstRow>
      <a:tcTxStyle b="on" i="off">
        <a:fontRef idx="minor">
          <a:srgbClr val="FEE2C4"/>
        </a:fontRef>
        <a:srgbClr val="FEE2C4"/>
      </a:tcTxStyle>
      <a:tcStyle>
        <a:tcBdr>
          <a:left>
            <a:ln w="12700" cap="flat">
              <a:noFill/>
              <a:miter lim="400000"/>
            </a:ln>
          </a:left>
          <a:right>
            <a:ln w="12700" cap="flat">
              <a:noFill/>
              <a:miter lim="400000"/>
            </a:ln>
          </a:right>
          <a:top>
            <a:ln w="25400" cap="flat">
              <a:solidFill>
                <a:srgbClr val="3A99FE"/>
              </a:solidFill>
              <a:prstDash val="solid"/>
              <a:round/>
            </a:ln>
          </a:top>
          <a:bottom>
            <a:ln w="25400" cap="flat">
              <a:solidFill>
                <a:srgbClr val="3A99F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3A99FE"/>
        </a:fontRef>
        <a:srgbClr val="3A99FE"/>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CDDDFF"/>
          </a:solidFill>
        </a:fill>
      </a:tcStyle>
    </a:wholeTbl>
    <a:band2H>
      <a:tcTxStyle/>
      <a:tcStyle>
        <a:tcBdr/>
        <a:fill>
          <a:solidFill>
            <a:srgbClr val="E7EFFF"/>
          </a:solidFill>
        </a:fill>
      </a:tcStyle>
    </a:band2H>
    <a:firstCol>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3A99FE"/>
          </a:solidFill>
        </a:fill>
      </a:tcStyle>
    </a:firstCol>
    <a:la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381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3A99FE"/>
          </a:solidFill>
        </a:fill>
      </a:tcStyle>
    </a:lastRow>
    <a:fir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381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3A99FE"/>
          </a:solidFill>
        </a:fill>
      </a:tcStyle>
    </a:firstRow>
  </a:tblStyle>
  <a:tblStyle styleId="{2708684C-4D16-4618-839F-0558EEFCDFE6}" styleName="">
    <a:tblBg/>
    <a:wholeTbl>
      <a:tcTxStyle b="off"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FEE2C4">
              <a:alpha val="20000"/>
            </a:srgbClr>
          </a:solidFill>
        </a:fill>
      </a:tcStyle>
    </a:wholeTbl>
    <a:band2H>
      <a:tcTxStyle/>
      <a:tcStyle>
        <a:tcBdr/>
        <a:fill>
          <a:solidFill>
            <a:srgbClr val="FFFFFF"/>
          </a:solidFill>
        </a:fill>
      </a:tcStyle>
    </a:band2H>
    <a:firstCol>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FEE2C4">
              <a:alpha val="20000"/>
            </a:srgbClr>
          </a:solidFill>
        </a:fill>
      </a:tcStyle>
    </a:firstCol>
    <a:la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508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noFill/>
        </a:fill>
      </a:tcStyle>
    </a:lastRow>
    <a:fir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254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8"/>
    <p:restoredTop sz="63810" autoAdjust="0"/>
  </p:normalViewPr>
  <p:slideViewPr>
    <p:cSldViewPr snapToGrid="0">
      <p:cViewPr varScale="1">
        <p:scale>
          <a:sx n="55" d="100"/>
          <a:sy n="55" d="100"/>
        </p:scale>
        <p:origin x="1440" y="208"/>
      </p:cViewPr>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1143000" y="685800"/>
            <a:ext cx="4572000" cy="3429000"/>
          </a:xfrm>
          <a:prstGeom prst="rect">
            <a:avLst/>
          </a:prstGeom>
        </p:spPr>
        <p:txBody>
          <a:bodyPr/>
          <a:lstStyle/>
          <a:p>
            <a:endParaRPr/>
          </a:p>
        </p:txBody>
      </p:sp>
      <p:sp>
        <p:nvSpPr>
          <p:cNvPr id="101" name="Shape 10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oag.ca.gov/system/files/media/ece-childcare-guidance-model-policies-public.pdf"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oag.ca.gov/system/files/media/ece-childcare-guidance-model-policies-public.pdf"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oag.ca.gov/system/files/media/ece-childcare-guidance-model-policies-public.pdf"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oag.ca.gov/system/files/media/ece-childcare-guidance-model-policies-public.pdf"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oag.ca.gov/system/files/media/ece-childcare-guidance-model-policies-public.pdf"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oag.ca.gov/system/files/media/ece-childcare-guidance-model-policies-public.pdf"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oag.ca.gov/system/files/media/ece-childcare-guidance-model-policies-public.pdf"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ct val="0"/>
              </a:spcBef>
              <a:spcAft>
                <a:spcPts val="0"/>
              </a:spcAft>
              <a:buClrTx/>
              <a:buSzTx/>
              <a:buFontTx/>
              <a:buNone/>
              <a:tabLst/>
              <a:defRPr/>
            </a:pPr>
            <a:r>
              <a:rPr lang="en-US" altLang="en-US" sz="2000" dirty="0">
                <a:latin typeface="Georgia" panose="02040502050405020303" pitchFamily="18" charset="0"/>
                <a:cs typeface="Times New Roman" panose="02020603050405020304" pitchFamily="18" charset="0"/>
              </a:rPr>
              <a:t>Depending on the presentation: Explain the translation/simultaneous</a:t>
            </a:r>
            <a:r>
              <a:rPr lang="en-US" altLang="en-US" sz="2000" baseline="0" dirty="0">
                <a:latin typeface="Georgia" panose="02040502050405020303" pitchFamily="18" charset="0"/>
                <a:cs typeface="Times New Roman" panose="02020603050405020304" pitchFamily="18" charset="0"/>
              </a:rPr>
              <a:t> interpretation; How to get to language channel. We will send out the slides after. We are recording. </a:t>
            </a:r>
          </a:p>
          <a:p>
            <a:pPr eaLnBrk="1" hangingPunct="1">
              <a:spcBef>
                <a:spcPct val="0"/>
              </a:spcBef>
            </a:pPr>
            <a:endParaRPr lang="en-US" altLang="en-US" sz="2000" dirty="0">
              <a:latin typeface="Georgia" panose="02040502050405020303" pitchFamily="18" charset="0"/>
              <a:cs typeface="Times New Roman" panose="02020603050405020304" pitchFamily="18" charset="0"/>
            </a:endParaRPr>
          </a:p>
          <a:p>
            <a:pPr eaLnBrk="1" hangingPunct="1">
              <a:spcBef>
                <a:spcPct val="0"/>
              </a:spcBef>
            </a:pPr>
            <a:r>
              <a:rPr lang="en-US" altLang="en-US" sz="2000" baseline="0" dirty="0">
                <a:latin typeface="Georgia" panose="02040502050405020303" pitchFamily="18" charset="0"/>
                <a:cs typeface="Times New Roman" panose="02020603050405020304" pitchFamily="18" charset="0"/>
              </a:rPr>
              <a:t>Why we decided to do the presentation? What does this presentation cover? </a:t>
            </a:r>
          </a:p>
          <a:p>
            <a:pPr eaLnBrk="1" hangingPunct="1">
              <a:spcBef>
                <a:spcPct val="0"/>
              </a:spcBef>
            </a:pPr>
            <a:endParaRPr lang="en-US" altLang="en-US" sz="2000" baseline="0" dirty="0">
              <a:latin typeface="Georgia" panose="02040502050405020303" pitchFamily="18" charset="0"/>
              <a:cs typeface="Times New Roman" panose="02020603050405020304" pitchFamily="18" charset="0"/>
            </a:endParaRPr>
          </a:p>
          <a:p>
            <a:pPr eaLnBrk="1" hangingPunct="1">
              <a:spcBef>
                <a:spcPct val="0"/>
              </a:spcBef>
            </a:pPr>
            <a:r>
              <a:rPr lang="en-US" altLang="en-US" sz="2000" baseline="0" dirty="0">
                <a:latin typeface="Georgia" panose="02040502050405020303" pitchFamily="18" charset="0"/>
                <a:cs typeface="Times New Roman" panose="02020603050405020304" pitchFamily="18" charset="0"/>
              </a:rPr>
              <a:t>We want to inform childcare providers about the AB 495 -  the Family Preparedness Plan Act – what it is, who it applies to, your rights as providers, and how to create policies for your childcare business to ensure that you’re following the new law. </a:t>
            </a:r>
          </a:p>
          <a:p>
            <a:pPr eaLnBrk="1" hangingPunct="1">
              <a:spcBef>
                <a:spcPct val="0"/>
              </a:spcBef>
            </a:pPr>
            <a:endParaRPr lang="en-US" altLang="en-US" sz="2000" baseline="0" dirty="0">
              <a:latin typeface="Georgia" panose="02040502050405020303" pitchFamily="18" charset="0"/>
              <a:cs typeface="Times New Roman" panose="02020603050405020304" pitchFamily="18" charset="0"/>
            </a:endParaRPr>
          </a:p>
          <a:p>
            <a:pPr eaLnBrk="1" hangingPunct="1">
              <a:spcBef>
                <a:spcPct val="0"/>
              </a:spcBef>
            </a:pPr>
            <a:r>
              <a:rPr lang="en-US" altLang="en-US" sz="2000" baseline="0" dirty="0">
                <a:latin typeface="Georgia" panose="02040502050405020303" pitchFamily="18" charset="0"/>
                <a:cs typeface="Times New Roman" panose="02020603050405020304" pitchFamily="18" charset="0"/>
              </a:rPr>
              <a:t>We also want to arm childcare business owners and staff with the knowledge of what their rights and responsibilities are if ICE appear. </a:t>
            </a:r>
          </a:p>
          <a:p>
            <a:pPr eaLnBrk="1" hangingPunct="1">
              <a:spcBef>
                <a:spcPct val="0"/>
              </a:spcBef>
            </a:pPr>
            <a:endParaRPr lang="en-US" altLang="en-US" sz="2000" baseline="0" dirty="0">
              <a:latin typeface="Georgia" panose="02040502050405020303" pitchFamily="18" charset="0"/>
              <a:cs typeface="Times New Roman" panose="02020603050405020304" pitchFamily="18" charset="0"/>
            </a:endParaRPr>
          </a:p>
          <a:p>
            <a:pPr eaLnBrk="1" hangingPunct="1">
              <a:spcBef>
                <a:spcPct val="0"/>
              </a:spcBef>
            </a:pPr>
            <a:r>
              <a:rPr lang="en-US" altLang="en-US" sz="2000" baseline="0" dirty="0">
                <a:latin typeface="Georgia" panose="02040502050405020303" pitchFamily="18" charset="0"/>
                <a:cs typeface="Times New Roman" panose="02020603050405020304" pitchFamily="18" charset="0"/>
              </a:rPr>
              <a:t>Also want to honor the knowledge in the room, many of you have lived experience with ICE. </a:t>
            </a:r>
          </a:p>
          <a:p>
            <a:pPr eaLnBrk="1" hangingPunct="1">
              <a:spcBef>
                <a:spcPct val="0"/>
              </a:spcBef>
            </a:pPr>
            <a:endParaRPr lang="en-US" altLang="en-US" sz="2000" baseline="0" dirty="0">
              <a:latin typeface="Georgia" panose="02040502050405020303" pitchFamily="18" charset="0"/>
              <a:cs typeface="Times New Roman" panose="02020603050405020304" pitchFamily="18" charset="0"/>
            </a:endParaRPr>
          </a:p>
          <a:p>
            <a:pPr eaLnBrk="1" hangingPunct="1">
              <a:spcBef>
                <a:spcPct val="0"/>
              </a:spcBef>
            </a:pPr>
            <a:r>
              <a:rPr lang="en-US" altLang="en-US" sz="2000" baseline="0" dirty="0">
                <a:latin typeface="Georgia" panose="02040502050405020303" pitchFamily="18" charset="0"/>
                <a:cs typeface="Times New Roman" panose="02020603050405020304" pitchFamily="18" charset="0"/>
              </a:rPr>
              <a:t>Please feel free to put questions in the chat as we go on and we will have time at the end for Q&amp;A. </a:t>
            </a:r>
          </a:p>
          <a:p>
            <a:pPr eaLnBrk="1" hangingPunct="1">
              <a:spcBef>
                <a:spcPct val="0"/>
              </a:spcBef>
            </a:pPr>
            <a:endParaRPr lang="en-US" altLang="en-US" sz="2000" baseline="0" dirty="0">
              <a:latin typeface="Georgia" panose="02040502050405020303"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547154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a:t>
            </a:r>
          </a:p>
        </p:txBody>
      </p:sp>
    </p:spTree>
    <p:extLst>
      <p:ext uri="{BB962C8B-B14F-4D97-AF65-F5344CB8AC3E}">
        <p14:creationId xmlns:p14="http://schemas.microsoft.com/office/powerpoint/2010/main" val="8689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DF1D4-F863-41DE-F536-76E27FA50A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7DE20-51FB-E891-382B-F745EDF4F6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FCD561-283E-241C-8856-FE27E549C1D6}"/>
              </a:ext>
            </a:extLst>
          </p:cNvPr>
          <p:cNvSpPr>
            <a:spLocks noGrp="1"/>
          </p:cNvSpPr>
          <p:nvPr>
            <p:ph type="body" idx="1"/>
          </p:nvPr>
        </p:nvSpPr>
        <p:spPr/>
        <p:txBody>
          <a:bodyPr/>
          <a:lstStyle/>
          <a:p>
            <a:r>
              <a:rPr lang="en-US" baseline="0" dirty="0"/>
              <a:t>CB</a:t>
            </a:r>
          </a:p>
          <a:p>
            <a:endParaRPr lang="en-US" baseline="0" dirty="0"/>
          </a:p>
          <a:p>
            <a:r>
              <a:rPr lang="en-US" baseline="0" dirty="0"/>
              <a:t>Last year, California passed a new law called the Family Preparedness Act of 2025 (AB 495) to protect family privacy and children’s well-being. It became effective January 1</a:t>
            </a:r>
            <a:r>
              <a:rPr lang="en-US" baseline="30000" dirty="0"/>
              <a:t>st</a:t>
            </a:r>
            <a:r>
              <a:rPr lang="en-US" baseline="0" dirty="0"/>
              <a:t> of this year (2026). </a:t>
            </a:r>
          </a:p>
          <a:p>
            <a:endParaRPr lang="en-US" baseline="0" dirty="0"/>
          </a:p>
          <a:p>
            <a:pPr marL="0" marR="0" lvl="0" indent="0" defTabSz="457200" eaLnBrk="1" fontAlgn="auto" latinLnBrk="0" hangingPunct="1">
              <a:lnSpc>
                <a:spcPct val="117999"/>
              </a:lnSpc>
              <a:spcBef>
                <a:spcPts val="0"/>
              </a:spcBef>
              <a:spcAft>
                <a:spcPts val="0"/>
              </a:spcAft>
              <a:buClrTx/>
              <a:buSzTx/>
              <a:buFontTx/>
              <a:buNone/>
              <a:tabLst/>
              <a:defRPr/>
            </a:pPr>
            <a:r>
              <a:rPr lang="en-US" baseline="0" dirty="0"/>
              <a:t>The law is designed to ensure the safety and privacy of children and families as well as the accessibility of childcare homes and centers regardless of a family’s immigration status. </a:t>
            </a:r>
          </a:p>
          <a:p>
            <a:endParaRPr lang="en-US" baseline="0" dirty="0"/>
          </a:p>
          <a:p>
            <a:pPr marL="0" marR="0" lvl="0" indent="0" defTabSz="457200" eaLnBrk="1" fontAlgn="auto" latinLnBrk="0" hangingPunct="1">
              <a:lnSpc>
                <a:spcPct val="117999"/>
              </a:lnSpc>
              <a:spcBef>
                <a:spcPts val="0"/>
              </a:spcBef>
              <a:spcAft>
                <a:spcPts val="0"/>
              </a:spcAft>
              <a:buClrTx/>
              <a:buSzTx/>
              <a:buFontTx/>
              <a:buNone/>
              <a:tabLst/>
              <a:defRPr/>
            </a:pPr>
            <a:r>
              <a:rPr lang="en-US" baseline="0" dirty="0"/>
              <a:t>It was created to protect the continuity of care for children, reduce fear for families, help providers respond lawfully, preserve trust in childcare settings, and keep the focus on child safety rather than enforcement. </a:t>
            </a:r>
          </a:p>
          <a:p>
            <a:endParaRPr lang="en-US" baseline="0" dirty="0"/>
          </a:p>
          <a:p>
            <a:r>
              <a:rPr lang="en-US" baseline="0" dirty="0"/>
              <a:t>The law requires the California Attorney General to issue model policies for childcare providers. Only certain types of providers are required to adopt these policies. In the coming slides, we’ll tell you which providers this law explicitly applies to and when those providers are required to adopt the model policies. </a:t>
            </a:r>
          </a:p>
          <a:p>
            <a:endParaRPr lang="en-US" baseline="0" dirty="0"/>
          </a:p>
          <a:p>
            <a:r>
              <a:rPr lang="en-US" baseline="0" dirty="0"/>
              <a:t>However, it’s recommended that all providers adopt these or similar policies to partner in creating safe and protective environments for children and families and to comply with the law. </a:t>
            </a:r>
          </a:p>
          <a:p>
            <a:endParaRPr lang="en-US" baseline="0" dirty="0"/>
          </a:p>
          <a:p>
            <a:r>
              <a:rPr lang="en-US" baseline="0" dirty="0"/>
              <a:t>The law also encourages families to plan for emergencies – for example, who will care for a child in the event that a parent is detained </a:t>
            </a:r>
          </a:p>
        </p:txBody>
      </p:sp>
    </p:spTree>
    <p:extLst>
      <p:ext uri="{BB962C8B-B14F-4D97-AF65-F5344CB8AC3E}">
        <p14:creationId xmlns:p14="http://schemas.microsoft.com/office/powerpoint/2010/main" val="2733669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51097-1D87-A644-6785-44043678E4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FAA47E-1971-ECEC-BC90-6D5D97414C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F59CE0-DDA8-5D4E-FDA8-2F44155A0CCD}"/>
              </a:ext>
            </a:extLst>
          </p:cNvPr>
          <p:cNvSpPr>
            <a:spLocks noGrp="1"/>
          </p:cNvSpPr>
          <p:nvPr>
            <p:ph type="body" idx="1"/>
          </p:nvPr>
        </p:nvSpPr>
        <p:spPr/>
        <p:txBody>
          <a:bodyPr/>
          <a:lstStyle/>
          <a:p>
            <a:r>
              <a:rPr lang="en-US" baseline="0" dirty="0"/>
              <a:t>CB</a:t>
            </a:r>
          </a:p>
          <a:p>
            <a:endParaRPr lang="en-US" baseline="0" dirty="0"/>
          </a:p>
          <a:p>
            <a:r>
              <a:rPr lang="en-US" baseline="0" dirty="0"/>
              <a:t>AB 495 equips childcare providers with clear policies to safeguard family privacy and shield children from the impacts of immigration enforcement. </a:t>
            </a:r>
          </a:p>
          <a:p>
            <a:endParaRPr lang="en-US" b="1" baseline="0" dirty="0"/>
          </a:p>
          <a:p>
            <a:pPr rtl="0"/>
            <a:r>
              <a:rPr lang="en-US" sz="2200" b="1" i="0" u="none" strike="noStrike" dirty="0">
                <a:effectLst/>
                <a:latin typeface="+mj-lt"/>
                <a:ea typeface="+mj-ea"/>
                <a:cs typeface="+mj-cs"/>
                <a:sym typeface="Helvetica Neue"/>
              </a:rPr>
              <a:t>Before AB 495:</a:t>
            </a:r>
            <a:endParaRPr lang="en-US" b="1" dirty="0">
              <a:effectLst/>
            </a:endParaRPr>
          </a:p>
          <a:p>
            <a:pPr rtl="0" fontAlgn="base"/>
            <a:r>
              <a:rPr lang="en-US" sz="2200" b="0" i="0" u="none" strike="noStrike" dirty="0">
                <a:effectLst/>
                <a:latin typeface="+mj-lt"/>
                <a:ea typeface="+mj-ea"/>
                <a:cs typeface="+mj-cs"/>
                <a:sym typeface="Helvetica Neue"/>
              </a:rPr>
              <a:t>No comprehensive child-care-specific immigration response framework</a:t>
            </a:r>
          </a:p>
          <a:p>
            <a:pPr rtl="0" fontAlgn="base"/>
            <a:r>
              <a:rPr lang="en-US" sz="2200" b="0" i="0" u="none" strike="noStrike" dirty="0">
                <a:effectLst/>
                <a:latin typeface="+mj-lt"/>
                <a:ea typeface="+mj-ea"/>
                <a:cs typeface="+mj-cs"/>
                <a:sym typeface="Helvetica Neue"/>
              </a:rPr>
              <a:t>Inconsistent practices across facilities</a:t>
            </a:r>
          </a:p>
          <a:p>
            <a:pPr rtl="0" fontAlgn="base"/>
            <a:r>
              <a:rPr lang="en-US" sz="2200" b="0" i="0" u="none" strike="noStrike" dirty="0">
                <a:effectLst/>
                <a:latin typeface="+mj-lt"/>
                <a:ea typeface="+mj-ea"/>
                <a:cs typeface="+mj-cs"/>
                <a:sym typeface="Helvetica Neue"/>
              </a:rPr>
              <a:t>Less clarity for staff responding to ICE requests</a:t>
            </a:r>
          </a:p>
          <a:p>
            <a:pPr rtl="0" fontAlgn="base"/>
            <a:r>
              <a:rPr lang="en-US" sz="2200" b="0" i="0" u="none" strike="noStrike" dirty="0">
                <a:effectLst/>
                <a:latin typeface="+mj-lt"/>
                <a:ea typeface="+mj-ea"/>
                <a:cs typeface="+mj-cs"/>
                <a:sym typeface="Helvetica Neue"/>
              </a:rPr>
              <a:t>Limited formal preparedness expectations</a:t>
            </a:r>
          </a:p>
          <a:p>
            <a:pPr rtl="0" fontAlgn="base"/>
            <a:endParaRPr lang="en-US" sz="2200" b="0" i="0" u="none" strike="noStrike" dirty="0">
              <a:effectLst/>
              <a:latin typeface="+mj-lt"/>
              <a:ea typeface="+mj-ea"/>
              <a:cs typeface="+mj-cs"/>
              <a:sym typeface="Helvetica Neue"/>
            </a:endParaRPr>
          </a:p>
          <a:p>
            <a:pPr rtl="0"/>
            <a:r>
              <a:rPr lang="en-US" sz="2200" b="1" i="0" u="none" strike="noStrike" dirty="0">
                <a:effectLst/>
                <a:latin typeface="+mj-lt"/>
                <a:ea typeface="+mj-ea"/>
                <a:cs typeface="+mj-cs"/>
                <a:sym typeface="Helvetica Neue"/>
              </a:rPr>
              <a:t>After AB 495:</a:t>
            </a:r>
            <a:endParaRPr lang="en-US" b="1" dirty="0">
              <a:effectLst/>
            </a:endParaRPr>
          </a:p>
          <a:p>
            <a:pPr rtl="0" fontAlgn="base"/>
            <a:r>
              <a:rPr lang="en-US" sz="2200" b="0" i="0" u="none" strike="noStrike" dirty="0">
                <a:effectLst/>
                <a:latin typeface="+mj-lt"/>
                <a:ea typeface="+mj-ea"/>
                <a:cs typeface="+mj-cs"/>
                <a:sym typeface="Helvetica Neue"/>
              </a:rPr>
              <a:t>Clear model policies</a:t>
            </a:r>
          </a:p>
          <a:p>
            <a:pPr rtl="0" fontAlgn="base"/>
            <a:r>
              <a:rPr lang="en-US" sz="2200" b="0" i="0" u="none" strike="noStrike" dirty="0">
                <a:effectLst/>
                <a:latin typeface="+mj-lt"/>
                <a:ea typeface="+mj-ea"/>
                <a:cs typeface="+mj-cs"/>
                <a:sym typeface="Helvetica Neue"/>
              </a:rPr>
              <a:t>Stronger emergency contact planning</a:t>
            </a:r>
          </a:p>
          <a:p>
            <a:pPr rtl="0" fontAlgn="base"/>
            <a:r>
              <a:rPr lang="en-US" sz="2200" b="0" i="0" u="none" strike="noStrike" dirty="0">
                <a:effectLst/>
                <a:latin typeface="+mj-lt"/>
                <a:ea typeface="+mj-ea"/>
                <a:cs typeface="+mj-cs"/>
                <a:sym typeface="Helvetica Neue"/>
              </a:rPr>
              <a:t>Generally prohibits collection unless legally required</a:t>
            </a:r>
          </a:p>
          <a:p>
            <a:pPr rtl="0" fontAlgn="base"/>
            <a:r>
              <a:rPr lang="en-US" sz="2200" b="0" i="0" u="none" strike="noStrike" dirty="0">
                <a:effectLst/>
                <a:latin typeface="+mj-lt"/>
                <a:ea typeface="+mj-ea"/>
                <a:cs typeface="+mj-cs"/>
                <a:sym typeface="Helvetica Neue"/>
              </a:rPr>
              <a:t>Formal response guidance for enforcement requests</a:t>
            </a:r>
          </a:p>
          <a:p>
            <a:endParaRPr lang="en-US" baseline="0" dirty="0"/>
          </a:p>
        </p:txBody>
      </p:sp>
    </p:spTree>
    <p:extLst>
      <p:ext uri="{BB962C8B-B14F-4D97-AF65-F5344CB8AC3E}">
        <p14:creationId xmlns:p14="http://schemas.microsoft.com/office/powerpoint/2010/main" val="1345553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a:t>
            </a:r>
          </a:p>
        </p:txBody>
      </p:sp>
    </p:spTree>
    <p:extLst>
      <p:ext uri="{BB962C8B-B14F-4D97-AF65-F5344CB8AC3E}">
        <p14:creationId xmlns:p14="http://schemas.microsoft.com/office/powerpoint/2010/main" val="797244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7DAC1-0D54-ADFA-2324-747F67431D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316FFA-2B49-F893-F122-3FB082D618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8CEA72-B237-B155-F153-AADE308D161B}"/>
              </a:ext>
            </a:extLst>
          </p:cNvPr>
          <p:cNvSpPr>
            <a:spLocks noGrp="1"/>
          </p:cNvSpPr>
          <p:nvPr>
            <p:ph type="body" idx="1"/>
          </p:nvPr>
        </p:nvSpPr>
        <p:spPr/>
        <p:txBody>
          <a:bodyPr/>
          <a:lstStyle/>
          <a:p>
            <a:r>
              <a:rPr lang="en-US" baseline="0" dirty="0"/>
              <a:t>CB</a:t>
            </a:r>
          </a:p>
          <a:p>
            <a:endParaRPr lang="en-US" baseline="0" dirty="0"/>
          </a:p>
          <a:p>
            <a:r>
              <a:rPr lang="en-US" baseline="0" dirty="0"/>
              <a:t>While AB 495 specifically requires certain childcare businesses to adopt the Attorney General’s model policies, it is recommended that all childcare providers adopt these or similar policies to ensure that children and families are protected from the impacts of immigration enforcement. </a:t>
            </a:r>
          </a:p>
          <a:p>
            <a:endParaRPr lang="en-US" baseline="0" dirty="0"/>
          </a:p>
          <a:p>
            <a:r>
              <a:rPr lang="en-US" b="1" baseline="0" dirty="0"/>
              <a:t>Who must follow:</a:t>
            </a:r>
          </a:p>
          <a:p>
            <a:pPr marL="0" marR="0" lvl="0" indent="0" defTabSz="457200" eaLnBrk="1" fontAlgn="auto" latinLnBrk="0" hangingPunct="1">
              <a:lnSpc>
                <a:spcPct val="117999"/>
              </a:lnSpc>
              <a:spcBef>
                <a:spcPts val="0"/>
              </a:spcBef>
              <a:spcAft>
                <a:spcPts val="0"/>
              </a:spcAft>
              <a:buClrTx/>
              <a:buSzTx/>
              <a:buFontTx/>
              <a:buNone/>
              <a:tabLst/>
              <a:defRPr/>
            </a:pPr>
            <a:r>
              <a:rPr lang="en-US" b="0" baseline="0" dirty="0"/>
              <a:t>California State Preschool Programs – licensed and licensed-exempt – </a:t>
            </a:r>
            <a:r>
              <a:rPr lang="en-US" b="1" baseline="0" dirty="0"/>
              <a:t>must</a:t>
            </a:r>
            <a:r>
              <a:rPr lang="en-US" b="0" baseline="0" dirty="0"/>
              <a:t> adopt policies by July 1, 2026</a:t>
            </a:r>
          </a:p>
          <a:p>
            <a:pPr marL="0" marR="0" lvl="0" indent="0" defTabSz="457200" eaLnBrk="1" fontAlgn="auto" latinLnBrk="0" hangingPunct="1">
              <a:lnSpc>
                <a:spcPct val="117999"/>
              </a:lnSpc>
              <a:spcBef>
                <a:spcPts val="0"/>
              </a:spcBef>
              <a:spcAft>
                <a:spcPts val="0"/>
              </a:spcAft>
              <a:buClrTx/>
              <a:buSzTx/>
              <a:buFontTx/>
              <a:buNone/>
              <a:tabLst/>
              <a:defRPr/>
            </a:pPr>
            <a:endParaRPr lang="en-US" b="0" baseline="0" dirty="0"/>
          </a:p>
          <a:p>
            <a:pPr marL="0" marR="0" lvl="0" indent="0" defTabSz="457200" rtl="0" eaLnBrk="1" fontAlgn="auto" latinLnBrk="0" hangingPunct="1">
              <a:lnSpc>
                <a:spcPct val="117999"/>
              </a:lnSpc>
              <a:spcBef>
                <a:spcPts val="0"/>
              </a:spcBef>
              <a:spcAft>
                <a:spcPts val="0"/>
              </a:spcAft>
              <a:buClrTx/>
              <a:buSzTx/>
              <a:buFontTx/>
              <a:buNone/>
              <a:tabLst/>
              <a:defRPr/>
            </a:pPr>
            <a:r>
              <a:rPr lang="en-US" sz="2200" b="1" i="0" u="none" strike="noStrike" dirty="0">
                <a:effectLst/>
                <a:latin typeface="+mj-lt"/>
                <a:ea typeface="+mj-ea"/>
                <a:cs typeface="+mj-cs"/>
                <a:sym typeface="Helvetica Neue"/>
              </a:rPr>
              <a:t>“License-exempt California State Preschool Program facilities”</a:t>
            </a:r>
            <a:r>
              <a:rPr lang="en-US" sz="2200" b="0" i="0" u="none" strike="noStrike" dirty="0">
                <a:effectLst/>
                <a:latin typeface="+mj-lt"/>
                <a:ea typeface="+mj-ea"/>
                <a:cs typeface="+mj-cs"/>
                <a:sym typeface="Helvetica Neue"/>
              </a:rPr>
              <a:t> refers to those California State Preschool Program classrooms operated by LEAs under contract with the California Department of Education (CDE) that meet additional operating requirements in a school building and that meet specified conditions.</a:t>
            </a:r>
            <a:endParaRPr lang="en-US" b="0" baseline="0" dirty="0"/>
          </a:p>
          <a:p>
            <a:endParaRPr lang="en-US" b="0" baseline="0" dirty="0"/>
          </a:p>
          <a:p>
            <a:r>
              <a:rPr lang="en-US" b="0" baseline="0" dirty="0"/>
              <a:t>Licensed childcare centers and most family childcare homes – adopt model policies or use equivalent protections by July 1, 2026 (highly encouraged)</a:t>
            </a:r>
          </a:p>
          <a:p>
            <a:pPr marL="0" marR="0" lvl="0" indent="0" defTabSz="457200" rtl="0" eaLnBrk="1" fontAlgn="auto" latinLnBrk="0" hangingPunct="1">
              <a:lnSpc>
                <a:spcPct val="117999"/>
              </a:lnSpc>
              <a:spcBef>
                <a:spcPts val="0"/>
              </a:spcBef>
              <a:spcAft>
                <a:spcPts val="0"/>
              </a:spcAft>
              <a:buClrTx/>
              <a:buSzTx/>
              <a:buFontTx/>
              <a:buNone/>
              <a:tabLst/>
              <a:defRPr/>
            </a:pPr>
            <a:r>
              <a:rPr lang="en-US" sz="2200" b="1" i="0" u="none" strike="noStrike" dirty="0">
                <a:effectLst/>
                <a:latin typeface="+mj-lt"/>
                <a:ea typeface="+mj-ea"/>
                <a:cs typeface="+mj-cs"/>
                <a:sym typeface="Helvetica Neue"/>
              </a:rPr>
              <a:t>“Licensed child daycare facilities”</a:t>
            </a:r>
            <a:r>
              <a:rPr lang="en-US" sz="2200" b="0" i="0" u="none" strike="noStrike" dirty="0">
                <a:effectLst/>
                <a:latin typeface="+mj-lt"/>
                <a:ea typeface="+mj-ea"/>
                <a:cs typeface="+mj-cs"/>
                <a:sym typeface="Helvetica Neue"/>
              </a:rPr>
              <a:t> refers to all licensed child care facilities in California, including all licensed California State Preschool Programs (CSPPs). This includes most family child care homes, preschools, and other early childhood education facilities in California. ​</a:t>
            </a:r>
          </a:p>
          <a:p>
            <a:pPr marL="0" marR="0" lvl="0" indent="0" defTabSz="457200" rtl="0" eaLnBrk="1" fontAlgn="auto" latinLnBrk="0" hangingPunct="1">
              <a:lnSpc>
                <a:spcPct val="117999"/>
              </a:lnSpc>
              <a:spcBef>
                <a:spcPts val="0"/>
              </a:spcBef>
              <a:spcAft>
                <a:spcPts val="0"/>
              </a:spcAft>
              <a:buClrTx/>
              <a:buSzTx/>
              <a:buFontTx/>
              <a:buNone/>
              <a:tabLst/>
              <a:defRPr/>
            </a:pPr>
            <a:endParaRPr lang="en-US" b="0" baseline="0" dirty="0"/>
          </a:p>
          <a:p>
            <a:pPr rtl="0"/>
            <a:r>
              <a:rPr lang="en-US" sz="2200" b="0" i="0" u="none" strike="noStrike" dirty="0">
                <a:effectLst/>
                <a:latin typeface="+mj-lt"/>
                <a:ea typeface="+mj-ea"/>
                <a:cs typeface="+mj-cs"/>
                <a:sym typeface="Helvetica Neue"/>
              </a:rPr>
              <a:t>All ECE and child care providers </a:t>
            </a:r>
            <a:r>
              <a:rPr lang="en-US" sz="2200" b="1" i="0" u="none" strike="noStrike" dirty="0">
                <a:effectLst/>
                <a:latin typeface="+mj-lt"/>
                <a:ea typeface="+mj-ea"/>
                <a:cs typeface="+mj-cs"/>
                <a:sym typeface="Helvetica Neue"/>
              </a:rPr>
              <a:t>must review their own policies to make sure they do not conflict</a:t>
            </a:r>
            <a:r>
              <a:rPr lang="en-US" sz="2200" b="0" i="0" u="none" strike="noStrike" dirty="0">
                <a:effectLst/>
                <a:latin typeface="+mj-lt"/>
                <a:ea typeface="+mj-ea"/>
                <a:cs typeface="+mj-cs"/>
                <a:sym typeface="Helvetica Neue"/>
              </a:rPr>
              <a:t> with these model policies, and any information, policies, or guidance provided by facilities to parents or authorized representatives must be revised if they do. </a:t>
            </a:r>
            <a:br>
              <a:rPr lang="en-US" dirty="0"/>
            </a:br>
            <a:endParaRPr lang="en-US" b="0" baseline="0" dirty="0"/>
          </a:p>
          <a:p>
            <a:r>
              <a:rPr lang="en-US" b="1" baseline="0" dirty="0"/>
              <a:t>It’s only recommended that the following adopt model policies:</a:t>
            </a:r>
          </a:p>
          <a:p>
            <a:r>
              <a:rPr lang="en-US" b="0" baseline="0" dirty="0"/>
              <a:t>Providers caring for children who are related to them</a:t>
            </a:r>
          </a:p>
          <a:p>
            <a:r>
              <a:rPr lang="en-US" b="0" baseline="0" dirty="0"/>
              <a:t>Providers caring for one family in addition to their own</a:t>
            </a:r>
          </a:p>
          <a:p>
            <a:r>
              <a:rPr lang="en-US" b="0" baseline="0" dirty="0"/>
              <a:t>Certain parent-run-co-op daycares</a:t>
            </a:r>
          </a:p>
          <a:p>
            <a:r>
              <a:rPr lang="en-US" b="0" baseline="0" dirty="0"/>
              <a:t>Certain temporary on-site daycares</a:t>
            </a:r>
          </a:p>
          <a:p>
            <a:endParaRPr lang="en-US" b="0" baseline="0" dirty="0"/>
          </a:p>
          <a:p>
            <a:r>
              <a:rPr lang="en-US" b="0" i="1" baseline="0" dirty="0"/>
              <a:t>Please reach out to an attorney if it is unclear whether AB 495 applies to your childcare business. </a:t>
            </a:r>
          </a:p>
        </p:txBody>
      </p:sp>
    </p:spTree>
    <p:extLst>
      <p:ext uri="{BB962C8B-B14F-4D97-AF65-F5344CB8AC3E}">
        <p14:creationId xmlns:p14="http://schemas.microsoft.com/office/powerpoint/2010/main" val="22799522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a:t>
            </a:r>
          </a:p>
        </p:txBody>
      </p:sp>
    </p:spTree>
    <p:extLst>
      <p:ext uri="{BB962C8B-B14F-4D97-AF65-F5344CB8AC3E}">
        <p14:creationId xmlns:p14="http://schemas.microsoft.com/office/powerpoint/2010/main" val="37571843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EF190-4E66-7A02-DA4A-48F44DD4AA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6F14F7-AC96-C18A-F4F0-0F3531EF6E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EF3F78-756E-5C15-BE78-4D5A4C7AFD8A}"/>
              </a:ext>
            </a:extLst>
          </p:cNvPr>
          <p:cNvSpPr>
            <a:spLocks noGrp="1"/>
          </p:cNvSpPr>
          <p:nvPr>
            <p:ph type="body" idx="1"/>
          </p:nvPr>
        </p:nvSpPr>
        <p:spPr/>
        <p:txBody>
          <a:bodyPr/>
          <a:lstStyle/>
          <a:p>
            <a:r>
              <a:rPr lang="en-US" b="0" i="1" baseline="0" dirty="0"/>
              <a:t>CB</a:t>
            </a:r>
          </a:p>
          <a:p>
            <a:endParaRPr lang="en-US" b="0" i="1" baseline="0" dirty="0"/>
          </a:p>
          <a:p>
            <a:r>
              <a:rPr lang="en-US" b="0" i="1" baseline="0" dirty="0"/>
              <a:t>Read general guidance from the slide. </a:t>
            </a:r>
            <a:endParaRPr lang="en-US" b="0" i="0" baseline="0" dirty="0"/>
          </a:p>
          <a:p>
            <a:endParaRPr lang="en-US" b="0" i="0" baseline="0" dirty="0"/>
          </a:p>
          <a:p>
            <a:r>
              <a:rPr lang="en-US" b="0" i="0" baseline="0" dirty="0"/>
              <a:t>We’ll discuss each of these requirements in more detail in the next slides. </a:t>
            </a:r>
            <a:endParaRPr lang="en-US" b="0" i="1" baseline="0" dirty="0"/>
          </a:p>
        </p:txBody>
      </p:sp>
    </p:spTree>
    <p:extLst>
      <p:ext uri="{BB962C8B-B14F-4D97-AF65-F5344CB8AC3E}">
        <p14:creationId xmlns:p14="http://schemas.microsoft.com/office/powerpoint/2010/main" val="20141924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96D89-FAE0-6639-2DB1-EA25041A0D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A9268E-A888-E7FA-1612-CA187F796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456B1B-93E4-BBC6-0E59-6143F3469D16}"/>
              </a:ext>
            </a:extLst>
          </p:cNvPr>
          <p:cNvSpPr>
            <a:spLocks noGrp="1"/>
          </p:cNvSpPr>
          <p:nvPr>
            <p:ph type="body" idx="1"/>
          </p:nvPr>
        </p:nvSpPr>
        <p:spPr/>
        <p:txBody>
          <a:bodyPr/>
          <a:lstStyle/>
          <a:p>
            <a:r>
              <a:rPr lang="en-US" sz="2400" dirty="0">
                <a:solidFill>
                  <a:schemeClr val="bg1"/>
                </a:solidFill>
              </a:rPr>
              <a:t>CB</a:t>
            </a:r>
          </a:p>
          <a:p>
            <a:endParaRPr lang="en-US" sz="2400" dirty="0">
              <a:solidFill>
                <a:schemeClr val="bg1"/>
              </a:solidFill>
            </a:endParaRPr>
          </a:p>
          <a:p>
            <a:r>
              <a:rPr lang="en-US" sz="2400" dirty="0">
                <a:solidFill>
                  <a:schemeClr val="bg1"/>
                </a:solidFill>
              </a:rPr>
              <a:t>The strongest protection is often not collecting unnecessary sensitive information in the first place. Unless the law or state-supported educational program rules require it, do not collect information about immigration status, citizenship status, alien registration numbers, social security numbers, or unnecessary identity documents.</a:t>
            </a:r>
          </a:p>
        </p:txBody>
      </p:sp>
    </p:spTree>
    <p:extLst>
      <p:ext uri="{BB962C8B-B14F-4D97-AF65-F5344CB8AC3E}">
        <p14:creationId xmlns:p14="http://schemas.microsoft.com/office/powerpoint/2010/main" val="4109796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E6951-7613-BAC3-7707-E112DCEB6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B0C081-569A-6B60-5B66-E4BE0DB7EC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E22E31-6DE8-02D5-131B-A0E91909B982}"/>
              </a:ext>
            </a:extLst>
          </p:cNvPr>
          <p:cNvSpPr>
            <a:spLocks noGrp="1"/>
          </p:cNvSpPr>
          <p:nvPr>
            <p:ph type="body" idx="1"/>
          </p:nvPr>
        </p:nvSpPr>
        <p:spPr/>
        <p:txBody>
          <a:bodyPr/>
          <a:lstStyle/>
          <a:p>
            <a:r>
              <a:rPr lang="en-US" sz="2400" b="0" i="0" baseline="0" dirty="0">
                <a:solidFill>
                  <a:schemeClr val="bg1"/>
                </a:solidFill>
              </a:rPr>
              <a:t>CB</a:t>
            </a:r>
          </a:p>
          <a:p>
            <a:endParaRPr lang="en-US" sz="2400" b="0" i="0" baseline="0" dirty="0">
              <a:solidFill>
                <a:schemeClr val="bg1"/>
              </a:solidFill>
            </a:endParaRPr>
          </a:p>
          <a:p>
            <a:r>
              <a:rPr lang="en-US" sz="2400" b="0" i="0" baseline="0" dirty="0">
                <a:solidFill>
                  <a:schemeClr val="bg1"/>
                </a:solidFill>
              </a:rPr>
              <a:t>When possible, collect documents that reveal less personal information. </a:t>
            </a:r>
          </a:p>
          <a:p>
            <a:endParaRPr lang="en-US" sz="2400" b="0" i="0" baseline="0" dirty="0">
              <a:solidFill>
                <a:schemeClr val="bg1"/>
              </a:solidFill>
            </a:endParaRPr>
          </a:p>
          <a:p>
            <a:r>
              <a:rPr lang="en-US" sz="2400" b="0" i="0" baseline="0" dirty="0">
                <a:solidFill>
                  <a:schemeClr val="bg1"/>
                </a:solidFill>
              </a:rPr>
              <a:t>Alternative proof of relationship to child – court orders or guardianship documentation, Caregiver Authorization Affidavits</a:t>
            </a:r>
          </a:p>
          <a:p>
            <a:endParaRPr lang="en-US" sz="2400" b="0" i="0" baseline="0" dirty="0">
              <a:solidFill>
                <a:schemeClr val="bg1"/>
              </a:solidFill>
            </a:endParaRPr>
          </a:p>
          <a:p>
            <a:r>
              <a:rPr lang="en-US" sz="2400" b="0" i="0" baseline="0" dirty="0">
                <a:solidFill>
                  <a:schemeClr val="bg1"/>
                </a:solidFill>
              </a:rPr>
              <a:t>Flexible work verification records – paystubs, tax returns, business ledgers </a:t>
            </a:r>
          </a:p>
          <a:p>
            <a:endParaRPr lang="en-US" sz="2400" b="0" i="0" baseline="0" dirty="0">
              <a:solidFill>
                <a:schemeClr val="bg1"/>
              </a:solidFill>
            </a:endParaRPr>
          </a:p>
          <a:p>
            <a:r>
              <a:rPr lang="en-US" sz="2400" b="0" i="0" baseline="0" dirty="0">
                <a:solidFill>
                  <a:schemeClr val="bg1"/>
                </a:solidFill>
              </a:rPr>
              <a:t>Any information collected must be kept confidential and secure.</a:t>
            </a:r>
          </a:p>
          <a:p>
            <a:endParaRPr lang="en-US" sz="2400" b="0" i="0" baseline="0" dirty="0">
              <a:solidFill>
                <a:schemeClr val="bg1"/>
              </a:solidFill>
            </a:endParaRPr>
          </a:p>
          <a:p>
            <a:r>
              <a:rPr lang="en-US" sz="2400" b="0" i="0" baseline="0" dirty="0">
                <a:solidFill>
                  <a:schemeClr val="bg1"/>
                </a:solidFill>
              </a:rPr>
              <a:t>Providers should limit staff access to records, keep files secure and private, use one administrator for requests, never casually discuss family information, and document unusual requests.</a:t>
            </a:r>
          </a:p>
          <a:p>
            <a:endParaRPr lang="en-US" sz="2400" b="0" i="0" baseline="0" dirty="0">
              <a:solidFill>
                <a:schemeClr val="bg1"/>
              </a:solidFill>
            </a:endParaRPr>
          </a:p>
          <a:p>
            <a:r>
              <a:rPr lang="en-US" sz="2400" b="0" i="0" baseline="0" dirty="0">
                <a:solidFill>
                  <a:schemeClr val="bg1"/>
                </a:solidFill>
              </a:rPr>
              <a:t>Discard any sensitive information once it’s no longer needed. </a:t>
            </a:r>
          </a:p>
          <a:p>
            <a:endParaRPr lang="en-US" sz="2400" b="0" i="0" baseline="0" dirty="0">
              <a:solidFill>
                <a:schemeClr val="bg1"/>
              </a:solidFill>
            </a:endParaRPr>
          </a:p>
        </p:txBody>
      </p:sp>
    </p:spTree>
    <p:extLst>
      <p:ext uri="{BB962C8B-B14F-4D97-AF65-F5344CB8AC3E}">
        <p14:creationId xmlns:p14="http://schemas.microsoft.com/office/powerpoint/2010/main" val="8515369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F9457-855E-D9C3-3F5B-AD01EBFAD9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CC1FAC-855D-2775-5DFD-2D444024A1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D1F1FA-C4B7-2509-20FD-6EC35E504E3B}"/>
              </a:ext>
            </a:extLst>
          </p:cNvPr>
          <p:cNvSpPr>
            <a:spLocks noGrp="1"/>
          </p:cNvSpPr>
          <p:nvPr>
            <p:ph type="body" idx="1"/>
          </p:nvPr>
        </p:nvSpPr>
        <p:spPr/>
        <p:txBody>
          <a:bodyPr/>
          <a:lstStyle/>
          <a:p>
            <a:r>
              <a:rPr lang="en-US" b="0" i="1" baseline="0" dirty="0"/>
              <a:t>CB</a:t>
            </a:r>
          </a:p>
        </p:txBody>
      </p:sp>
    </p:spTree>
    <p:extLst>
      <p:ext uri="{BB962C8B-B14F-4D97-AF65-F5344CB8AC3E}">
        <p14:creationId xmlns:p14="http://schemas.microsoft.com/office/powerpoint/2010/main" val="705615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3f23f03d590_0_2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g3f23f03d590_0_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1200" dirty="0">
                <a:solidFill>
                  <a:schemeClr val="dk1"/>
                </a:solidFill>
              </a:rPr>
              <a:t>Before we dive into our topic today I want to share a few reminders:</a:t>
            </a:r>
            <a:endParaRPr sz="1200" dirty="0">
              <a:solidFill>
                <a:schemeClr val="dk1"/>
              </a:solidFill>
            </a:endParaRPr>
          </a:p>
          <a:p>
            <a:pPr marL="0" lvl="0" indent="0" algn="l" rtl="0">
              <a:lnSpc>
                <a:spcPct val="90000"/>
              </a:lnSpc>
              <a:spcBef>
                <a:spcPts val="0"/>
              </a:spcBef>
              <a:spcAft>
                <a:spcPts val="0"/>
              </a:spcAft>
              <a:buNone/>
            </a:pPr>
            <a:endParaRPr sz="1200" dirty="0">
              <a:solidFill>
                <a:schemeClr val="dk1"/>
              </a:solidFill>
            </a:endParaRPr>
          </a:p>
          <a:p>
            <a:pPr marL="457200" lvl="0" indent="-304800" algn="l" rtl="0">
              <a:lnSpc>
                <a:spcPct val="90000"/>
              </a:lnSpc>
              <a:spcBef>
                <a:spcPts val="0"/>
              </a:spcBef>
              <a:spcAft>
                <a:spcPts val="0"/>
              </a:spcAft>
              <a:buClr>
                <a:schemeClr val="dk1"/>
              </a:buClr>
              <a:buSzPts val="1200"/>
              <a:buChar char="●"/>
            </a:pPr>
            <a:r>
              <a:rPr lang="en" sz="1200" dirty="0">
                <a:solidFill>
                  <a:schemeClr val="dk1"/>
                </a:solidFill>
              </a:rPr>
              <a:t>Today’s webinar provides live Spanish translation. To access it, click on the Interpretation Icon in your Zoom controls. Then, select Spanish. To mute the English in the background, select Mute Original Audio.</a:t>
            </a:r>
            <a:endParaRPr sz="1200" dirty="0">
              <a:solidFill>
                <a:schemeClr val="dk1"/>
              </a:solidFill>
            </a:endParaRPr>
          </a:p>
          <a:p>
            <a:pPr marL="457200" lvl="0" indent="0" algn="l" rtl="0">
              <a:lnSpc>
                <a:spcPct val="90000"/>
              </a:lnSpc>
              <a:spcBef>
                <a:spcPts val="0"/>
              </a:spcBef>
              <a:spcAft>
                <a:spcPts val="0"/>
              </a:spcAft>
              <a:buClr>
                <a:schemeClr val="dk1"/>
              </a:buClr>
              <a:buSzPts val="1400"/>
              <a:buFont typeface="Arial"/>
              <a:buNone/>
            </a:pPr>
            <a:endParaRPr sz="1200" dirty="0">
              <a:solidFill>
                <a:schemeClr val="dk1"/>
              </a:solidFill>
            </a:endParaRPr>
          </a:p>
          <a:p>
            <a:pPr marL="457200" lvl="0" indent="-304800" algn="l" rtl="0">
              <a:lnSpc>
                <a:spcPct val="90000"/>
              </a:lnSpc>
              <a:spcBef>
                <a:spcPts val="0"/>
              </a:spcBef>
              <a:spcAft>
                <a:spcPts val="0"/>
              </a:spcAft>
              <a:buClr>
                <a:schemeClr val="dk1"/>
              </a:buClr>
              <a:buSzPts val="1200"/>
              <a:buChar char="●"/>
            </a:pPr>
            <a:r>
              <a:rPr lang="en" sz="1200" dirty="0">
                <a:solidFill>
                  <a:schemeClr val="dk1"/>
                </a:solidFill>
              </a:rPr>
              <a:t>El </a:t>
            </a:r>
            <a:r>
              <a:rPr lang="en" sz="1200" dirty="0" err="1">
                <a:solidFill>
                  <a:schemeClr val="dk1"/>
                </a:solidFill>
              </a:rPr>
              <a:t>seminario</a:t>
            </a:r>
            <a:r>
              <a:rPr lang="en" sz="1200" dirty="0">
                <a:solidFill>
                  <a:schemeClr val="dk1"/>
                </a:solidFill>
              </a:rPr>
              <a:t> web de hoy se </a:t>
            </a:r>
            <a:r>
              <a:rPr lang="en" sz="1200" dirty="0" err="1">
                <a:solidFill>
                  <a:schemeClr val="dk1"/>
                </a:solidFill>
              </a:rPr>
              <a:t>interpretará</a:t>
            </a:r>
            <a:r>
              <a:rPr lang="en" sz="1200" dirty="0">
                <a:solidFill>
                  <a:schemeClr val="dk1"/>
                </a:solidFill>
              </a:rPr>
              <a:t> </a:t>
            </a:r>
            <a:r>
              <a:rPr lang="en" sz="1200" dirty="0" err="1">
                <a:solidFill>
                  <a:schemeClr val="dk1"/>
                </a:solidFill>
              </a:rPr>
              <a:t>en</a:t>
            </a:r>
            <a:r>
              <a:rPr lang="en" sz="1200" dirty="0">
                <a:solidFill>
                  <a:schemeClr val="dk1"/>
                </a:solidFill>
              </a:rPr>
              <a:t> vivo al </a:t>
            </a:r>
            <a:r>
              <a:rPr lang="en" sz="1200" dirty="0" err="1">
                <a:solidFill>
                  <a:schemeClr val="dk1"/>
                </a:solidFill>
              </a:rPr>
              <a:t>español</a:t>
            </a:r>
            <a:r>
              <a:rPr lang="en" sz="1200" dirty="0">
                <a:solidFill>
                  <a:schemeClr val="dk1"/>
                </a:solidFill>
              </a:rPr>
              <a:t> para </a:t>
            </a:r>
            <a:r>
              <a:rPr lang="en" sz="1200" dirty="0" err="1">
                <a:solidFill>
                  <a:schemeClr val="dk1"/>
                </a:solidFill>
              </a:rPr>
              <a:t>quienes</a:t>
            </a:r>
            <a:r>
              <a:rPr lang="en" sz="1200" dirty="0">
                <a:solidFill>
                  <a:schemeClr val="dk1"/>
                </a:solidFill>
              </a:rPr>
              <a:t> lo </a:t>
            </a:r>
            <a:r>
              <a:rPr lang="en" sz="1200" dirty="0" err="1">
                <a:solidFill>
                  <a:schemeClr val="dk1"/>
                </a:solidFill>
              </a:rPr>
              <a:t>deseen</a:t>
            </a:r>
            <a:r>
              <a:rPr lang="en" sz="1200" dirty="0">
                <a:solidFill>
                  <a:schemeClr val="dk1"/>
                </a:solidFill>
              </a:rPr>
              <a:t>. Para acceder a </a:t>
            </a:r>
            <a:r>
              <a:rPr lang="en" sz="1200" dirty="0" err="1">
                <a:solidFill>
                  <a:schemeClr val="dk1"/>
                </a:solidFill>
              </a:rPr>
              <a:t>este</a:t>
            </a:r>
            <a:r>
              <a:rPr lang="en" sz="1200" dirty="0">
                <a:solidFill>
                  <a:schemeClr val="dk1"/>
                </a:solidFill>
              </a:rPr>
              <a:t> </a:t>
            </a:r>
            <a:r>
              <a:rPr lang="en" sz="1200" dirty="0" err="1">
                <a:solidFill>
                  <a:schemeClr val="dk1"/>
                </a:solidFill>
              </a:rPr>
              <a:t>servicio</a:t>
            </a:r>
            <a:r>
              <a:rPr lang="en" sz="1200" dirty="0">
                <a:solidFill>
                  <a:schemeClr val="dk1"/>
                </a:solidFill>
              </a:rPr>
              <a:t>, </a:t>
            </a:r>
            <a:r>
              <a:rPr lang="en" sz="1200" dirty="0" err="1">
                <a:solidFill>
                  <a:schemeClr val="dk1"/>
                </a:solidFill>
              </a:rPr>
              <a:t>haga</a:t>
            </a:r>
            <a:r>
              <a:rPr lang="en" sz="1200" dirty="0">
                <a:solidFill>
                  <a:schemeClr val="dk1"/>
                </a:solidFill>
              </a:rPr>
              <a:t> </a:t>
            </a:r>
            <a:r>
              <a:rPr lang="en" sz="1200" dirty="0" err="1">
                <a:solidFill>
                  <a:schemeClr val="dk1"/>
                </a:solidFill>
              </a:rPr>
              <a:t>clic</a:t>
            </a:r>
            <a:r>
              <a:rPr lang="en" sz="1200" dirty="0">
                <a:solidFill>
                  <a:schemeClr val="dk1"/>
                </a:solidFill>
              </a:rPr>
              <a:t> </a:t>
            </a:r>
            <a:r>
              <a:rPr lang="en" sz="1200" dirty="0" err="1">
                <a:solidFill>
                  <a:schemeClr val="dk1"/>
                </a:solidFill>
              </a:rPr>
              <a:t>en</a:t>
            </a:r>
            <a:r>
              <a:rPr lang="en" sz="1200" dirty="0">
                <a:solidFill>
                  <a:schemeClr val="dk1"/>
                </a:solidFill>
              </a:rPr>
              <a:t> </a:t>
            </a:r>
            <a:r>
              <a:rPr lang="en" sz="1200" dirty="0" err="1">
                <a:solidFill>
                  <a:schemeClr val="dk1"/>
                </a:solidFill>
              </a:rPr>
              <a:t>el</a:t>
            </a:r>
            <a:r>
              <a:rPr lang="en" sz="1200" dirty="0">
                <a:solidFill>
                  <a:schemeClr val="dk1"/>
                </a:solidFill>
              </a:rPr>
              <a:t> </a:t>
            </a:r>
            <a:r>
              <a:rPr lang="en" sz="1200" dirty="0" err="1">
                <a:solidFill>
                  <a:schemeClr val="dk1"/>
                </a:solidFill>
              </a:rPr>
              <a:t>icono</a:t>
            </a:r>
            <a:r>
              <a:rPr lang="en" sz="1200" dirty="0">
                <a:solidFill>
                  <a:schemeClr val="dk1"/>
                </a:solidFill>
              </a:rPr>
              <a:t> de </a:t>
            </a:r>
            <a:r>
              <a:rPr lang="en" sz="1200" dirty="0" err="1">
                <a:solidFill>
                  <a:schemeClr val="dk1"/>
                </a:solidFill>
              </a:rPr>
              <a:t>interpretación</a:t>
            </a:r>
            <a:r>
              <a:rPr lang="en" sz="1200" dirty="0">
                <a:solidFill>
                  <a:schemeClr val="dk1"/>
                </a:solidFill>
              </a:rPr>
              <a:t> </a:t>
            </a:r>
            <a:r>
              <a:rPr lang="en" sz="1200" dirty="0" err="1">
                <a:solidFill>
                  <a:schemeClr val="dk1"/>
                </a:solidFill>
              </a:rPr>
              <a:t>en</a:t>
            </a:r>
            <a:r>
              <a:rPr lang="en" sz="1200" dirty="0">
                <a:solidFill>
                  <a:schemeClr val="dk1"/>
                </a:solidFill>
              </a:rPr>
              <a:t> </a:t>
            </a:r>
            <a:r>
              <a:rPr lang="en" sz="1200" dirty="0" err="1">
                <a:solidFill>
                  <a:schemeClr val="dk1"/>
                </a:solidFill>
              </a:rPr>
              <a:t>los</a:t>
            </a:r>
            <a:r>
              <a:rPr lang="en" sz="1200" dirty="0">
                <a:solidFill>
                  <a:schemeClr val="dk1"/>
                </a:solidFill>
              </a:rPr>
              <a:t> </a:t>
            </a:r>
            <a:r>
              <a:rPr lang="en" sz="1200" dirty="0" err="1">
                <a:solidFill>
                  <a:schemeClr val="dk1"/>
                </a:solidFill>
              </a:rPr>
              <a:t>controles</a:t>
            </a:r>
            <a:r>
              <a:rPr lang="en" sz="1200" dirty="0">
                <a:solidFill>
                  <a:schemeClr val="dk1"/>
                </a:solidFill>
              </a:rPr>
              <a:t> de Zoom. Luego, </a:t>
            </a:r>
            <a:r>
              <a:rPr lang="en" sz="1200" dirty="0" err="1">
                <a:solidFill>
                  <a:schemeClr val="dk1"/>
                </a:solidFill>
              </a:rPr>
              <a:t>seleccione</a:t>
            </a:r>
            <a:r>
              <a:rPr lang="en" sz="1200" dirty="0">
                <a:solidFill>
                  <a:schemeClr val="dk1"/>
                </a:solidFill>
              </a:rPr>
              <a:t> </a:t>
            </a:r>
            <a:r>
              <a:rPr lang="en" sz="1200" dirty="0" err="1">
                <a:solidFill>
                  <a:schemeClr val="dk1"/>
                </a:solidFill>
              </a:rPr>
              <a:t>español</a:t>
            </a:r>
            <a:r>
              <a:rPr lang="en" sz="1200" dirty="0">
                <a:solidFill>
                  <a:schemeClr val="dk1"/>
                </a:solidFill>
              </a:rPr>
              <a:t>. Para </a:t>
            </a:r>
            <a:r>
              <a:rPr lang="en" sz="1200" dirty="0" err="1">
                <a:solidFill>
                  <a:schemeClr val="dk1"/>
                </a:solidFill>
              </a:rPr>
              <a:t>silenciar</a:t>
            </a:r>
            <a:r>
              <a:rPr lang="en" sz="1200" dirty="0">
                <a:solidFill>
                  <a:schemeClr val="dk1"/>
                </a:solidFill>
              </a:rPr>
              <a:t> </a:t>
            </a:r>
            <a:r>
              <a:rPr lang="en" sz="1200" dirty="0" err="1">
                <a:solidFill>
                  <a:schemeClr val="dk1"/>
                </a:solidFill>
              </a:rPr>
              <a:t>el</a:t>
            </a:r>
            <a:r>
              <a:rPr lang="en" sz="1200" dirty="0">
                <a:solidFill>
                  <a:schemeClr val="dk1"/>
                </a:solidFill>
              </a:rPr>
              <a:t> </a:t>
            </a:r>
            <a:r>
              <a:rPr lang="en" sz="1200" dirty="0" err="1">
                <a:solidFill>
                  <a:schemeClr val="dk1"/>
                </a:solidFill>
              </a:rPr>
              <a:t>inglés</a:t>
            </a:r>
            <a:r>
              <a:rPr lang="en" sz="1200" dirty="0">
                <a:solidFill>
                  <a:schemeClr val="dk1"/>
                </a:solidFill>
              </a:rPr>
              <a:t> de </a:t>
            </a:r>
            <a:r>
              <a:rPr lang="en" sz="1200" dirty="0" err="1">
                <a:solidFill>
                  <a:schemeClr val="dk1"/>
                </a:solidFill>
              </a:rPr>
              <a:t>fondo</a:t>
            </a:r>
            <a:r>
              <a:rPr lang="en" sz="1200" dirty="0">
                <a:solidFill>
                  <a:schemeClr val="dk1"/>
                </a:solidFill>
              </a:rPr>
              <a:t>, </a:t>
            </a:r>
            <a:r>
              <a:rPr lang="en" sz="1200" dirty="0" err="1">
                <a:solidFill>
                  <a:schemeClr val="dk1"/>
                </a:solidFill>
              </a:rPr>
              <a:t>seleccione</a:t>
            </a:r>
            <a:r>
              <a:rPr lang="en" sz="1200" dirty="0">
                <a:solidFill>
                  <a:schemeClr val="dk1"/>
                </a:solidFill>
              </a:rPr>
              <a:t> </a:t>
            </a:r>
            <a:r>
              <a:rPr lang="en" sz="1200" dirty="0" err="1">
                <a:solidFill>
                  <a:schemeClr val="dk1"/>
                </a:solidFill>
              </a:rPr>
              <a:t>Silenciar</a:t>
            </a:r>
            <a:r>
              <a:rPr lang="en" sz="1200" dirty="0">
                <a:solidFill>
                  <a:schemeClr val="dk1"/>
                </a:solidFill>
              </a:rPr>
              <a:t> </a:t>
            </a:r>
            <a:r>
              <a:rPr lang="en" sz="1200" dirty="0" err="1">
                <a:solidFill>
                  <a:schemeClr val="dk1"/>
                </a:solidFill>
              </a:rPr>
              <a:t>el</a:t>
            </a:r>
            <a:r>
              <a:rPr lang="en" sz="1200" dirty="0">
                <a:solidFill>
                  <a:schemeClr val="dk1"/>
                </a:solidFill>
              </a:rPr>
              <a:t> audio original (Mute Original Audio).</a:t>
            </a:r>
            <a:endParaRPr sz="1200" dirty="0">
              <a:solidFill>
                <a:schemeClr val="dk1"/>
              </a:solidFill>
            </a:endParaRPr>
          </a:p>
          <a:p>
            <a:pPr marL="457200" lvl="0" indent="0" algn="l" rtl="0">
              <a:lnSpc>
                <a:spcPct val="90000"/>
              </a:lnSpc>
              <a:spcBef>
                <a:spcPts val="0"/>
              </a:spcBef>
              <a:spcAft>
                <a:spcPts val="0"/>
              </a:spcAft>
              <a:buClr>
                <a:schemeClr val="dk1"/>
              </a:buClr>
              <a:buSzPts val="1400"/>
              <a:buFont typeface="Arial"/>
              <a:buNone/>
            </a:pPr>
            <a:endParaRPr sz="1200" dirty="0">
              <a:solidFill>
                <a:schemeClr val="dk1"/>
              </a:solidFill>
            </a:endParaRPr>
          </a:p>
          <a:p>
            <a:pPr marL="457200" lvl="0" indent="-304800" algn="l" rtl="0">
              <a:lnSpc>
                <a:spcPct val="90000"/>
              </a:lnSpc>
              <a:spcBef>
                <a:spcPts val="0"/>
              </a:spcBef>
              <a:spcAft>
                <a:spcPts val="0"/>
              </a:spcAft>
              <a:buClr>
                <a:schemeClr val="dk1"/>
              </a:buClr>
              <a:buSzPts val="1200"/>
              <a:buChar char="●"/>
            </a:pPr>
            <a:r>
              <a:rPr lang="en" sz="1200" dirty="0">
                <a:solidFill>
                  <a:schemeClr val="dk1"/>
                </a:solidFill>
              </a:rPr>
              <a:t>We want to thank our interpreters. Le </a:t>
            </a:r>
            <a:r>
              <a:rPr lang="en" sz="1200" dirty="0" err="1">
                <a:solidFill>
                  <a:schemeClr val="dk1"/>
                </a:solidFill>
              </a:rPr>
              <a:t>agradecemos</a:t>
            </a:r>
            <a:r>
              <a:rPr lang="en" sz="1200" dirty="0">
                <a:solidFill>
                  <a:schemeClr val="dk1"/>
                </a:solidFill>
              </a:rPr>
              <a:t> a </a:t>
            </a:r>
            <a:r>
              <a:rPr lang="en" sz="1200" dirty="0" err="1">
                <a:solidFill>
                  <a:schemeClr val="dk1"/>
                </a:solidFill>
              </a:rPr>
              <a:t>nuestros</a:t>
            </a:r>
            <a:r>
              <a:rPr lang="en" sz="1200" dirty="0">
                <a:solidFill>
                  <a:schemeClr val="dk1"/>
                </a:solidFill>
              </a:rPr>
              <a:t> </a:t>
            </a:r>
            <a:r>
              <a:rPr lang="en" sz="1200" dirty="0" err="1">
                <a:solidFill>
                  <a:schemeClr val="dk1"/>
                </a:solidFill>
              </a:rPr>
              <a:t>intérpretes</a:t>
            </a:r>
            <a:endParaRPr sz="12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37D86-6B28-5C35-51FF-057FFFA774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865581-C811-807C-998E-DB863043A2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CEC148-65CE-0EB9-24D7-F23139E4606B}"/>
              </a:ext>
            </a:extLst>
          </p:cNvPr>
          <p:cNvSpPr>
            <a:spLocks noGrp="1"/>
          </p:cNvSpPr>
          <p:nvPr>
            <p:ph type="body" idx="1"/>
          </p:nvPr>
        </p:nvSpPr>
        <p:spPr/>
        <p:txBody>
          <a:bodyPr/>
          <a:lstStyle/>
          <a:p>
            <a:r>
              <a:rPr lang="en-US" b="0" i="0" baseline="0" dirty="0"/>
              <a:t>CB</a:t>
            </a:r>
          </a:p>
          <a:p>
            <a:endParaRPr lang="en-US" b="0" i="0" baseline="0" dirty="0"/>
          </a:p>
          <a:p>
            <a:r>
              <a:rPr lang="en-US" b="0" i="0" baseline="0" dirty="0"/>
              <a:t>Not every part of a facility is open to the public. It’s important to know the difference between public and private spaces because you have the constitutional right to deny entry to private spaces without a valid judicial warrant or court order. </a:t>
            </a:r>
          </a:p>
          <a:p>
            <a:endParaRPr lang="en-US" b="0" i="0" baseline="0" dirty="0"/>
          </a:p>
          <a:p>
            <a:r>
              <a:rPr lang="en-US" b="1" i="0" baseline="0" dirty="0"/>
              <a:t>Private areas </a:t>
            </a:r>
            <a:r>
              <a:rPr lang="en-US" b="0" i="0" baseline="0" dirty="0"/>
              <a:t>are spaces where individuals have a reasonable expectation of privacy and may include classrooms, staff offices, records rooms, staff-only workspaces, areas with children under supervision, etc. If an immigration agent comes to your childcare business and asks to enter, you can require that the agent show you a judicial warrant or court order before letting them into these private spaces. </a:t>
            </a:r>
          </a:p>
          <a:p>
            <a:endParaRPr lang="en-US" b="0" i="0" baseline="0" dirty="0"/>
          </a:p>
          <a:p>
            <a:r>
              <a:rPr lang="en-US" b="0" i="0" baseline="0" dirty="0"/>
              <a:t>Review the warrant or court order yourself. It must state your business’s address, what areas the agent is allowed to enter, at what times, and be signed by a judge. </a:t>
            </a:r>
            <a:endParaRPr lang="en-US" b="1" i="0" baseline="0" dirty="0"/>
          </a:p>
          <a:p>
            <a:endParaRPr lang="en-US" b="1" i="0" baseline="0" dirty="0"/>
          </a:p>
          <a:p>
            <a:r>
              <a:rPr lang="en-US" b="1" i="0" baseline="0" dirty="0"/>
              <a:t>Public areas </a:t>
            </a:r>
            <a:r>
              <a:rPr lang="en-US" b="0" i="0" baseline="0" dirty="0"/>
              <a:t>may include lobbies, parking lots open to the public, etc. These are areas where the public can enter without permission. Agents may enter public areas without a judicial warrant or court order during normal business hours. </a:t>
            </a:r>
            <a:endParaRPr lang="en-US" b="1" i="0" baseline="0" dirty="0"/>
          </a:p>
          <a:p>
            <a:endParaRPr lang="en-US" b="0" i="1" baseline="0" dirty="0"/>
          </a:p>
          <a:p>
            <a:endParaRPr lang="en-US" b="0" i="1" baseline="0" dirty="0"/>
          </a:p>
          <a:p>
            <a:endParaRPr lang="en-US" b="0" i="1" baseline="0" dirty="0"/>
          </a:p>
        </p:txBody>
      </p:sp>
    </p:spTree>
    <p:extLst>
      <p:ext uri="{BB962C8B-B14F-4D97-AF65-F5344CB8AC3E}">
        <p14:creationId xmlns:p14="http://schemas.microsoft.com/office/powerpoint/2010/main" val="2511255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none" baseline="0" dirty="0"/>
              <a:t>CB</a:t>
            </a:r>
          </a:p>
          <a:p>
            <a:endParaRPr lang="en-US" u="none" baseline="0" dirty="0"/>
          </a:p>
          <a:p>
            <a:r>
              <a:rPr lang="en-US" u="none" baseline="0" dirty="0"/>
              <a:t>Firstly we wanted to show you want a judicial warrant looks like because these you DO have to comply with. There are serious consequences for failing to comply. </a:t>
            </a:r>
          </a:p>
          <a:p>
            <a:endParaRPr lang="en-US" u="none" baseline="0" dirty="0"/>
          </a:p>
          <a:p>
            <a:r>
              <a:rPr lang="en-US" u="none" baseline="0" dirty="0"/>
              <a:t>It will be signed by a federal court judge or magistrate, not an immigration judge/agent. </a:t>
            </a:r>
          </a:p>
          <a:p>
            <a:endParaRPr lang="en-US" u="none" baseline="0" dirty="0"/>
          </a:p>
          <a:p>
            <a:r>
              <a:rPr lang="en-US" u="none" baseline="0" dirty="0"/>
              <a:t>Every time you’re going to scan it top to bottom: </a:t>
            </a:r>
          </a:p>
          <a:p>
            <a:pPr marL="228600" indent="-228600">
              <a:buAutoNum type="arabicParenBoth"/>
            </a:pPr>
            <a:r>
              <a:rPr lang="en-US" u="none" baseline="0" dirty="0"/>
              <a:t>Who issued it?</a:t>
            </a:r>
          </a:p>
          <a:p>
            <a:pPr marL="228600" marR="0" lvl="0" indent="-22860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AutoNum type="arabicParenBoth"/>
              <a:tabLst/>
              <a:defRPr/>
            </a:pPr>
            <a:r>
              <a:rPr lang="en-US" u="none" baseline="0" dirty="0"/>
              <a:t>If it has an address on it, is it the correct address? Correct name? If it is an incorrect address you can let them know it is not valid. Incorrectly spelled names could be someone else. </a:t>
            </a:r>
          </a:p>
          <a:p>
            <a:pPr marL="228600" indent="-228600">
              <a:buAutoNum type="arabicParenBoth"/>
            </a:pPr>
            <a:r>
              <a:rPr lang="en-US" u="none" baseline="0" dirty="0"/>
              <a:t>Does it authorize a search of the facility or an arrest? What does it authorize?</a:t>
            </a:r>
          </a:p>
          <a:p>
            <a:pPr marL="0" indent="0">
              <a:buNone/>
            </a:pPr>
            <a:r>
              <a:rPr lang="en-US" u="none" baseline="0" dirty="0"/>
              <a:t>It might say “Apartment 4, all common hallways, lobby of building.” </a:t>
            </a:r>
          </a:p>
          <a:p>
            <a:pPr marL="0" indent="0">
              <a:buNone/>
            </a:pPr>
            <a:r>
              <a:rPr lang="en-US" u="none" baseline="0" dirty="0"/>
              <a:t>So limit it to that. </a:t>
            </a:r>
          </a:p>
          <a:p>
            <a:pPr marL="0" indent="0">
              <a:buNone/>
            </a:pPr>
            <a:r>
              <a:rPr lang="en-US" u="none" baseline="0" dirty="0"/>
              <a:t>(4) Has it expired? Have more than 14 days elapsed since it was signed. </a:t>
            </a:r>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u="none" baseline="0" dirty="0"/>
              <a:t>(5) Is it signed by a judge and not an immigration official? </a:t>
            </a:r>
          </a:p>
          <a:p>
            <a:endParaRPr lang="en-US" dirty="0"/>
          </a:p>
          <a:p>
            <a:endParaRPr lang="en-US" dirty="0"/>
          </a:p>
          <a:p>
            <a:r>
              <a:rPr lang="en-US" dirty="0"/>
              <a:t>What if</a:t>
            </a:r>
            <a:r>
              <a:rPr lang="en-US" baseline="0" dirty="0"/>
              <a:t> they DO have a valid warrant? If the judicial warrant authorizes the arrest of a particular individual, you can ask that individual to come to the front of the school to meet the officer rather than giving the officer access to enter the school. Providing the officer access to enter the school can be construed as consent to a search and seizure regardless of whether they have a judicial warrant and what/who is listed in the warrant. An officer for example may then question people they encounter along the way, which could possibly lead to collateral arrests.</a:t>
            </a:r>
          </a:p>
          <a:p>
            <a:endParaRPr lang="en-US" baseline="0" dirty="0"/>
          </a:p>
          <a:p>
            <a:r>
              <a:rPr lang="en-US" sz="2400" b="0" i="0" kern="1200" dirty="0">
                <a:solidFill>
                  <a:srgbClr val="000000"/>
                </a:solidFill>
                <a:effectLst/>
                <a:latin typeface="Georgia" panose="02040502050405020303" pitchFamily="18" charset="0"/>
                <a:ea typeface="+mj-ea"/>
                <a:cs typeface="+mj-cs"/>
                <a:sym typeface="Helvetica Neue"/>
              </a:rPr>
              <a:t>If the warrant is not a valid judicial warrant, you can deny the request. If the judicial warrant authorizes a search only of a particular office in your school, law enforcement may not use it as a basis for searching other offices, classrooms, storage rooms, etc. You can object if the law enforcement officer goes beyond the scope of the warrant or subpoena’s authority, beyond what the document states they can do.</a:t>
            </a:r>
            <a:endParaRPr lang="en-US" dirty="0"/>
          </a:p>
          <a:p>
            <a:endParaRPr lang="en-US" dirty="0"/>
          </a:p>
        </p:txBody>
      </p:sp>
    </p:spTree>
    <p:extLst>
      <p:ext uri="{BB962C8B-B14F-4D97-AF65-F5344CB8AC3E}">
        <p14:creationId xmlns:p14="http://schemas.microsoft.com/office/powerpoint/2010/main" val="33641053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5C921-C8F6-1A98-C98E-6984A9AFE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18D42D-23ED-1A14-8CC4-FF5C704ADD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6C882B-1636-27D5-E8C2-7B8BD7A48878}"/>
              </a:ext>
            </a:extLst>
          </p:cNvPr>
          <p:cNvSpPr>
            <a:spLocks noGrp="1"/>
          </p:cNvSpPr>
          <p:nvPr>
            <p:ph type="body" idx="1"/>
          </p:nvPr>
        </p:nvSpPr>
        <p:spPr/>
        <p:txBody>
          <a:bodyPr/>
          <a:lstStyle/>
          <a:p>
            <a:r>
              <a:rPr lang="en-US" b="0" i="1" baseline="0" dirty="0"/>
              <a:t>CB</a:t>
            </a:r>
          </a:p>
        </p:txBody>
      </p:sp>
    </p:spTree>
    <p:extLst>
      <p:ext uri="{BB962C8B-B14F-4D97-AF65-F5344CB8AC3E}">
        <p14:creationId xmlns:p14="http://schemas.microsoft.com/office/powerpoint/2010/main" val="3381405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01576-2B7B-2D7E-89CA-E9DFE38A35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C85ED9-E439-0857-1C5F-2B32A9A116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17688E-0E97-6161-DCD4-B5ED6BD5C8EE}"/>
              </a:ext>
            </a:extLst>
          </p:cNvPr>
          <p:cNvSpPr>
            <a:spLocks noGrp="1"/>
          </p:cNvSpPr>
          <p:nvPr>
            <p:ph type="body" idx="1"/>
          </p:nvPr>
        </p:nvSpPr>
        <p:spPr/>
        <p:txBody>
          <a:bodyPr/>
          <a:lstStyle/>
          <a:p>
            <a:r>
              <a:rPr lang="en-US" b="0" i="1" baseline="0" dirty="0"/>
              <a:t>CB</a:t>
            </a:r>
          </a:p>
        </p:txBody>
      </p:sp>
    </p:spTree>
    <p:extLst>
      <p:ext uri="{BB962C8B-B14F-4D97-AF65-F5344CB8AC3E}">
        <p14:creationId xmlns:p14="http://schemas.microsoft.com/office/powerpoint/2010/main" val="24315605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2208F-7FCA-25B6-5034-D7EF344ECB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5416C7-BCDE-AFA8-4F85-ED9C29DD1E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ED6A27-2BFA-9773-A9C2-445F33BCFDEC}"/>
              </a:ext>
            </a:extLst>
          </p:cNvPr>
          <p:cNvSpPr>
            <a:spLocks noGrp="1"/>
          </p:cNvSpPr>
          <p:nvPr>
            <p:ph type="body" idx="1"/>
          </p:nvPr>
        </p:nvSpPr>
        <p:spPr/>
        <p:txBody>
          <a:bodyPr/>
          <a:lstStyle/>
          <a:p>
            <a:r>
              <a:rPr lang="en-US" b="0" i="1" baseline="0" dirty="0"/>
              <a:t>RM</a:t>
            </a:r>
          </a:p>
        </p:txBody>
      </p:sp>
    </p:spTree>
    <p:extLst>
      <p:ext uri="{BB962C8B-B14F-4D97-AF65-F5344CB8AC3E}">
        <p14:creationId xmlns:p14="http://schemas.microsoft.com/office/powerpoint/2010/main" val="27260556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RM</a:t>
            </a:r>
          </a:p>
        </p:txBody>
      </p:sp>
    </p:spTree>
    <p:extLst>
      <p:ext uri="{BB962C8B-B14F-4D97-AF65-F5344CB8AC3E}">
        <p14:creationId xmlns:p14="http://schemas.microsoft.com/office/powerpoint/2010/main" val="7619696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15E64-0C37-76CC-92A7-E2813A0372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28F506-58A5-7268-6ACF-C6B659F320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41619B-5375-FDF4-F5CF-52BA3108D5FA}"/>
              </a:ext>
            </a:extLst>
          </p:cNvPr>
          <p:cNvSpPr>
            <a:spLocks noGrp="1"/>
          </p:cNvSpPr>
          <p:nvPr>
            <p:ph type="body" idx="1"/>
          </p:nvPr>
        </p:nvSpPr>
        <p:spPr/>
        <p:txBody>
          <a:bodyPr/>
          <a:lstStyle/>
          <a:p>
            <a:r>
              <a:rPr lang="en-US" b="0" i="0" baseline="0" dirty="0"/>
              <a:t>RM</a:t>
            </a:r>
          </a:p>
          <a:p>
            <a:endParaRPr lang="en-US" b="0" i="0" baseline="0" dirty="0"/>
          </a:p>
          <a:p>
            <a:r>
              <a:rPr lang="en-US" b="0" i="0" baseline="0" dirty="0"/>
              <a:t>Share link in chat to model policies: </a:t>
            </a:r>
            <a:r>
              <a:rPr lang="en-US" b="1" i="0" dirty="0">
                <a:effectLst/>
              </a:rPr>
              <a:t>B 495 “Promoting Safe Early Childhood Education for All” </a:t>
            </a:r>
            <a:r>
              <a:rPr lang="en-US" b="1" i="0" dirty="0">
                <a:effectLst/>
                <a:hlinkClick r:id="rId3"/>
              </a:rPr>
              <a:t>Guidance and Model Policies</a:t>
            </a:r>
            <a:r>
              <a:rPr lang="en-US" b="1" i="0" dirty="0">
                <a:effectLst/>
              </a:rPr>
              <a:t>, </a:t>
            </a:r>
            <a:r>
              <a:rPr lang="en-US" b="0" i="0" dirty="0">
                <a:effectLst/>
              </a:rPr>
              <a:t>(Appendix A, pages 45-52)</a:t>
            </a:r>
            <a:r>
              <a:rPr lang="en-US" b="1" i="0" dirty="0">
                <a:effectLst/>
              </a:rPr>
              <a:t>. </a:t>
            </a:r>
          </a:p>
          <a:p>
            <a:endParaRPr lang="en-US" b="1" i="0" baseline="0" dirty="0">
              <a:effectLst/>
            </a:endParaRPr>
          </a:p>
          <a:p>
            <a:r>
              <a:rPr lang="en-US" b="0" i="0" baseline="0" dirty="0">
                <a:effectLst/>
              </a:rPr>
              <a:t>Pages 45-49 includes the model policies (what the previous slides have shown).</a:t>
            </a:r>
          </a:p>
          <a:p>
            <a:endParaRPr lang="en-US" b="0" i="0" baseline="0" dirty="0">
              <a:effectLst/>
            </a:endParaRPr>
          </a:p>
          <a:p>
            <a:r>
              <a:rPr lang="en-US" b="0" i="0" baseline="0" dirty="0">
                <a:effectLst/>
              </a:rPr>
              <a:t>Pages 49-52 offer model best practices that are optional to adopt</a:t>
            </a:r>
            <a:endParaRPr lang="en-US" b="0" i="0" baseline="0" dirty="0"/>
          </a:p>
        </p:txBody>
      </p:sp>
    </p:spTree>
    <p:extLst>
      <p:ext uri="{BB962C8B-B14F-4D97-AF65-F5344CB8AC3E}">
        <p14:creationId xmlns:p14="http://schemas.microsoft.com/office/powerpoint/2010/main" val="42822557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61340-563C-8D88-8E3A-6AC4065F74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29920-B2AE-3741-8E16-DA9BF7FC06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9149B-CFBC-F9E5-69C7-527307EE4E25}"/>
              </a:ext>
            </a:extLst>
          </p:cNvPr>
          <p:cNvSpPr>
            <a:spLocks noGrp="1"/>
          </p:cNvSpPr>
          <p:nvPr>
            <p:ph type="body" idx="1"/>
          </p:nvPr>
        </p:nvSpPr>
        <p:spPr/>
        <p:txBody>
          <a:bodyPr/>
          <a:lstStyle/>
          <a:p>
            <a:r>
              <a:rPr lang="en-US" b="0" i="0" baseline="0" dirty="0"/>
              <a:t>RM</a:t>
            </a:r>
          </a:p>
          <a:p>
            <a:endParaRPr lang="en-US" b="0" i="0" baseline="0" dirty="0"/>
          </a:p>
          <a:p>
            <a:r>
              <a:rPr lang="en-US" b="0" i="0" baseline="0" dirty="0"/>
              <a:t>Share link in chat to model policies: </a:t>
            </a:r>
            <a:r>
              <a:rPr lang="en-US" b="1" i="0" dirty="0">
                <a:effectLst/>
              </a:rPr>
              <a:t>B 495 “Promoting Safe Early Childhood Education for All” </a:t>
            </a:r>
            <a:r>
              <a:rPr lang="en-US" b="1" i="0" dirty="0">
                <a:effectLst/>
                <a:hlinkClick r:id="rId3"/>
              </a:rPr>
              <a:t>Guidance and Model Policies</a:t>
            </a:r>
            <a:r>
              <a:rPr lang="en-US" b="1" i="0" dirty="0">
                <a:effectLst/>
              </a:rPr>
              <a:t>, </a:t>
            </a:r>
            <a:r>
              <a:rPr lang="en-US" b="0" i="0" dirty="0">
                <a:effectLst/>
              </a:rPr>
              <a:t>(Appendix A, pages 45-52)</a:t>
            </a:r>
            <a:r>
              <a:rPr lang="en-US" b="1" i="0" dirty="0">
                <a:effectLst/>
              </a:rPr>
              <a:t>. </a:t>
            </a:r>
            <a:endParaRPr lang="en-US" b="0" i="0" baseline="0" dirty="0"/>
          </a:p>
        </p:txBody>
      </p:sp>
    </p:spTree>
    <p:extLst>
      <p:ext uri="{BB962C8B-B14F-4D97-AF65-F5344CB8AC3E}">
        <p14:creationId xmlns:p14="http://schemas.microsoft.com/office/powerpoint/2010/main" val="1146544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51638-4FD1-CA9C-7D1D-0FCD30E510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849555-AA2B-FE20-2D2C-3D243F9D59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B64C8A-50A4-2F0C-8739-02D7373E4295}"/>
              </a:ext>
            </a:extLst>
          </p:cNvPr>
          <p:cNvSpPr>
            <a:spLocks noGrp="1"/>
          </p:cNvSpPr>
          <p:nvPr>
            <p:ph type="body" idx="1"/>
          </p:nvPr>
        </p:nvSpPr>
        <p:spPr/>
        <p:txBody>
          <a:bodyPr/>
          <a:lstStyle/>
          <a:p>
            <a:r>
              <a:rPr lang="en-US" b="0" i="0" baseline="0" dirty="0"/>
              <a:t>RM</a:t>
            </a:r>
          </a:p>
          <a:p>
            <a:endParaRPr lang="en-US" b="0" i="0" baseline="0" dirty="0"/>
          </a:p>
          <a:p>
            <a:r>
              <a:rPr lang="en-US" b="0" i="0" baseline="0" dirty="0"/>
              <a:t>Share link in chat to model policies: </a:t>
            </a:r>
            <a:r>
              <a:rPr lang="en-US" b="1" i="0" dirty="0">
                <a:effectLst/>
              </a:rPr>
              <a:t>B 495 “Promoting Safe Early Childhood Education for All” </a:t>
            </a:r>
            <a:r>
              <a:rPr lang="en-US" b="1" i="0" dirty="0">
                <a:effectLst/>
                <a:hlinkClick r:id="rId3"/>
              </a:rPr>
              <a:t>Guidance and Model Policies</a:t>
            </a:r>
            <a:r>
              <a:rPr lang="en-US" b="1" i="0" dirty="0">
                <a:effectLst/>
              </a:rPr>
              <a:t>, </a:t>
            </a:r>
            <a:r>
              <a:rPr lang="en-US" b="0" i="0" dirty="0">
                <a:effectLst/>
              </a:rPr>
              <a:t>(Appendix A, pages 45-52)</a:t>
            </a:r>
            <a:r>
              <a:rPr lang="en-US" b="1" i="0" dirty="0">
                <a:effectLst/>
              </a:rPr>
              <a:t>. </a:t>
            </a:r>
            <a:endParaRPr lang="en-US" b="0" i="0" baseline="0" dirty="0"/>
          </a:p>
        </p:txBody>
      </p:sp>
    </p:spTree>
    <p:extLst>
      <p:ext uri="{BB962C8B-B14F-4D97-AF65-F5344CB8AC3E}">
        <p14:creationId xmlns:p14="http://schemas.microsoft.com/office/powerpoint/2010/main" val="4024556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5A9F9-4AF9-0E37-4620-AA8B071B4B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0D62BB-4465-EAF1-98B7-0BF1F72616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319799-EFD8-0503-22D4-CF91205DCA2A}"/>
              </a:ext>
            </a:extLst>
          </p:cNvPr>
          <p:cNvSpPr>
            <a:spLocks noGrp="1"/>
          </p:cNvSpPr>
          <p:nvPr>
            <p:ph type="body" idx="1"/>
          </p:nvPr>
        </p:nvSpPr>
        <p:spPr/>
        <p:txBody>
          <a:bodyPr/>
          <a:lstStyle/>
          <a:p>
            <a:r>
              <a:rPr lang="en-US" b="0" i="0" baseline="0" dirty="0"/>
              <a:t>RM</a:t>
            </a:r>
          </a:p>
          <a:p>
            <a:endParaRPr lang="en-US" b="0" i="0" baseline="0" dirty="0"/>
          </a:p>
          <a:p>
            <a:r>
              <a:rPr lang="en-US" b="0" i="0" baseline="0" dirty="0"/>
              <a:t>Share link in chat to model policies: </a:t>
            </a:r>
            <a:r>
              <a:rPr lang="en-US" b="1" i="0" dirty="0">
                <a:effectLst/>
              </a:rPr>
              <a:t>B 495 “Promoting Safe Early Childhood Education for All” </a:t>
            </a:r>
            <a:r>
              <a:rPr lang="en-US" b="1" i="0" dirty="0">
                <a:effectLst/>
                <a:hlinkClick r:id="rId3"/>
              </a:rPr>
              <a:t>Guidance and Model Policies</a:t>
            </a:r>
            <a:r>
              <a:rPr lang="en-US" b="1" i="0" dirty="0">
                <a:effectLst/>
              </a:rPr>
              <a:t>, </a:t>
            </a:r>
            <a:r>
              <a:rPr lang="en-US" b="0" i="0" dirty="0">
                <a:effectLst/>
              </a:rPr>
              <a:t>(Appendix A, pages 45-52)</a:t>
            </a:r>
            <a:r>
              <a:rPr lang="en-US" b="1" i="0" dirty="0">
                <a:effectLst/>
              </a:rPr>
              <a:t>. </a:t>
            </a:r>
            <a:endParaRPr lang="en-US" b="0" i="0" baseline="0" dirty="0"/>
          </a:p>
        </p:txBody>
      </p:sp>
    </p:spTree>
    <p:extLst>
      <p:ext uri="{BB962C8B-B14F-4D97-AF65-F5344CB8AC3E}">
        <p14:creationId xmlns:p14="http://schemas.microsoft.com/office/powerpoint/2010/main" val="2226473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f23f03d590_0_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f23f03d590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7999"/>
              </a:lnSpc>
              <a:spcBef>
                <a:spcPts val="0"/>
              </a:spcBef>
              <a:spcAft>
                <a:spcPts val="0"/>
              </a:spcAft>
              <a:buClr>
                <a:schemeClr val="dk1"/>
              </a:buClr>
              <a:buSzPts val="1400"/>
              <a:buFont typeface="Arial"/>
              <a:buNone/>
            </a:pPr>
            <a:endParaRPr sz="2200">
              <a:solidFill>
                <a:schemeClr val="dk1"/>
              </a:solidFill>
              <a:latin typeface="Helvetica Neue"/>
              <a:ea typeface="Helvetica Neue"/>
              <a:cs typeface="Helvetica Neue"/>
              <a:sym typeface="Helvetica Neue"/>
            </a:endParaRPr>
          </a:p>
          <a:p>
            <a:pPr marL="0" lvl="0" indent="0" algn="l" rtl="0">
              <a:lnSpc>
                <a:spcPct val="117999"/>
              </a:lnSpc>
              <a:spcBef>
                <a:spcPts val="0"/>
              </a:spcBef>
              <a:spcAft>
                <a:spcPts val="0"/>
              </a:spcAft>
              <a:buClr>
                <a:schemeClr val="dk1"/>
              </a:buClr>
              <a:buSzPts val="1400"/>
              <a:buFont typeface="Arial"/>
              <a:buNone/>
            </a:pPr>
            <a:r>
              <a:rPr lang="en" sz="2200">
                <a:solidFill>
                  <a:schemeClr val="dk1"/>
                </a:solidFill>
                <a:latin typeface="Helvetica Neue"/>
                <a:ea typeface="Helvetica Neue"/>
                <a:cs typeface="Helvetica Neue"/>
                <a:sym typeface="Helvetica Neue"/>
              </a:rPr>
              <a:t>This presentation is brought to you by ALL IN for Safe School - a CA-based campaign that brings together education advocates to support educators and providers in creating welcoming, safe spaces - with a focus on children in immigrant families and LGBTQ+ students. </a:t>
            </a:r>
            <a:endParaRPr sz="220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7FC6A-4EDC-610F-6AA7-701B231FA5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0CE4CC-1467-5234-2076-0F31D794F4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76CF87-3283-2F75-0283-F5DA2575EDCA}"/>
              </a:ext>
            </a:extLst>
          </p:cNvPr>
          <p:cNvSpPr>
            <a:spLocks noGrp="1"/>
          </p:cNvSpPr>
          <p:nvPr>
            <p:ph type="body" idx="1"/>
          </p:nvPr>
        </p:nvSpPr>
        <p:spPr/>
        <p:txBody>
          <a:bodyPr/>
          <a:lstStyle/>
          <a:p>
            <a:r>
              <a:rPr lang="en-US" b="0" i="0" baseline="0" dirty="0"/>
              <a:t>RM</a:t>
            </a:r>
          </a:p>
          <a:p>
            <a:endParaRPr lang="en-US" b="0" i="0" baseline="0" dirty="0"/>
          </a:p>
          <a:p>
            <a:r>
              <a:rPr lang="en-US" b="0" i="0" baseline="0" dirty="0"/>
              <a:t>Share link in chat to model policies: </a:t>
            </a:r>
            <a:r>
              <a:rPr lang="en-US" b="1" i="0" dirty="0">
                <a:effectLst/>
              </a:rPr>
              <a:t>B 495 “Promoting Safe Early Childhood Education for All” </a:t>
            </a:r>
            <a:r>
              <a:rPr lang="en-US" b="1" i="0" dirty="0">
                <a:effectLst/>
                <a:hlinkClick r:id="rId3"/>
              </a:rPr>
              <a:t>Guidance and Model Policies</a:t>
            </a:r>
            <a:r>
              <a:rPr lang="en-US" b="1" i="0" dirty="0">
                <a:effectLst/>
              </a:rPr>
              <a:t>, </a:t>
            </a:r>
            <a:r>
              <a:rPr lang="en-US" b="0" i="0" dirty="0">
                <a:effectLst/>
              </a:rPr>
              <a:t>(Appendix A, pages 45-52)</a:t>
            </a:r>
            <a:r>
              <a:rPr lang="en-US" b="1" i="0" dirty="0">
                <a:effectLst/>
              </a:rPr>
              <a:t>. </a:t>
            </a:r>
            <a:endParaRPr lang="en-US" b="0" i="0" baseline="0" dirty="0"/>
          </a:p>
        </p:txBody>
      </p:sp>
    </p:spTree>
    <p:extLst>
      <p:ext uri="{BB962C8B-B14F-4D97-AF65-F5344CB8AC3E}">
        <p14:creationId xmlns:p14="http://schemas.microsoft.com/office/powerpoint/2010/main" val="39849791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44CDC-0DC0-6BC0-377A-7F02D984B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778216-F20E-A307-0C25-87B530341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31CF6E-DA61-8B4B-9ACB-5A21A57166DF}"/>
              </a:ext>
            </a:extLst>
          </p:cNvPr>
          <p:cNvSpPr>
            <a:spLocks noGrp="1"/>
          </p:cNvSpPr>
          <p:nvPr>
            <p:ph type="body" idx="1"/>
          </p:nvPr>
        </p:nvSpPr>
        <p:spPr/>
        <p:txBody>
          <a:bodyPr/>
          <a:lstStyle/>
          <a:p>
            <a:r>
              <a:rPr lang="en-US" b="0" i="0" baseline="0" dirty="0"/>
              <a:t>RM</a:t>
            </a:r>
          </a:p>
          <a:p>
            <a:endParaRPr lang="en-US" b="0" i="0" baseline="0" dirty="0"/>
          </a:p>
          <a:p>
            <a:r>
              <a:rPr lang="en-US" b="0" i="0" baseline="0" dirty="0"/>
              <a:t>Share link in chat to model policies: </a:t>
            </a:r>
            <a:r>
              <a:rPr lang="en-US" b="1" i="0" dirty="0">
                <a:effectLst/>
              </a:rPr>
              <a:t>B 495 “Promoting Safe Early Childhood Education for All” </a:t>
            </a:r>
            <a:r>
              <a:rPr lang="en-US" b="1" i="0" dirty="0">
                <a:effectLst/>
                <a:hlinkClick r:id="rId3"/>
              </a:rPr>
              <a:t>Guidance and Model Policies</a:t>
            </a:r>
            <a:r>
              <a:rPr lang="en-US" b="1" i="0" dirty="0">
                <a:effectLst/>
              </a:rPr>
              <a:t>, </a:t>
            </a:r>
            <a:r>
              <a:rPr lang="en-US" b="0" i="0" dirty="0">
                <a:effectLst/>
              </a:rPr>
              <a:t>(Appendix A, pages 45-52)</a:t>
            </a:r>
            <a:r>
              <a:rPr lang="en-US" b="1" i="0" dirty="0">
                <a:effectLst/>
              </a:rPr>
              <a:t>. </a:t>
            </a:r>
            <a:endParaRPr lang="en-US" b="0" i="0" baseline="0" dirty="0"/>
          </a:p>
        </p:txBody>
      </p:sp>
    </p:spTree>
    <p:extLst>
      <p:ext uri="{BB962C8B-B14F-4D97-AF65-F5344CB8AC3E}">
        <p14:creationId xmlns:p14="http://schemas.microsoft.com/office/powerpoint/2010/main" val="22187143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67E58-5C4E-EFEE-20EE-795453246C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F39906-BB0D-4288-D86C-9607727C15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B7884-3913-63D6-DC34-90747F27C0F6}"/>
              </a:ext>
            </a:extLst>
          </p:cNvPr>
          <p:cNvSpPr>
            <a:spLocks noGrp="1"/>
          </p:cNvSpPr>
          <p:nvPr>
            <p:ph type="body" idx="1"/>
          </p:nvPr>
        </p:nvSpPr>
        <p:spPr/>
        <p:txBody>
          <a:bodyPr/>
          <a:lstStyle/>
          <a:p>
            <a:r>
              <a:rPr lang="en-US" b="0" i="0" baseline="0" dirty="0"/>
              <a:t>RM</a:t>
            </a:r>
          </a:p>
          <a:p>
            <a:endParaRPr lang="en-US" b="0" i="0" baseline="0" dirty="0"/>
          </a:p>
          <a:p>
            <a:r>
              <a:rPr lang="en-US" b="0" i="0" baseline="0" dirty="0"/>
              <a:t>Share link in chat to model policies: </a:t>
            </a:r>
            <a:r>
              <a:rPr lang="en-US" b="1" i="0" dirty="0">
                <a:effectLst/>
              </a:rPr>
              <a:t>B 495 “Promoting Safe Early Childhood Education for All” </a:t>
            </a:r>
            <a:r>
              <a:rPr lang="en-US" b="1" i="0" dirty="0">
                <a:effectLst/>
                <a:hlinkClick r:id="rId3"/>
              </a:rPr>
              <a:t>Guidance and Model Policies</a:t>
            </a:r>
            <a:r>
              <a:rPr lang="en-US" b="1" i="0" dirty="0">
                <a:effectLst/>
              </a:rPr>
              <a:t>, </a:t>
            </a:r>
            <a:r>
              <a:rPr lang="en-US" b="0" i="0" dirty="0">
                <a:effectLst/>
              </a:rPr>
              <a:t>(Appendix A, pages 45-52)</a:t>
            </a:r>
            <a:r>
              <a:rPr lang="en-US" b="1" i="0" dirty="0">
                <a:effectLst/>
              </a:rPr>
              <a:t>. </a:t>
            </a:r>
          </a:p>
          <a:p>
            <a:endParaRPr lang="en-US" b="1" i="0" baseline="0" dirty="0">
              <a:effectLst/>
            </a:endParaRPr>
          </a:p>
          <a:p>
            <a:r>
              <a:rPr lang="en-US" b="0" i="0" baseline="0" dirty="0">
                <a:effectLst/>
              </a:rPr>
              <a:t>Pages 45-49 includes the model policies (what the previous slides have shown).</a:t>
            </a:r>
          </a:p>
          <a:p>
            <a:endParaRPr lang="en-US" b="0" i="0" baseline="0" dirty="0">
              <a:effectLst/>
            </a:endParaRPr>
          </a:p>
          <a:p>
            <a:r>
              <a:rPr lang="en-US" b="0" i="0" baseline="0" dirty="0">
                <a:effectLst/>
              </a:rPr>
              <a:t>Pages 49-52 offer model best practices that are optional to adopt.</a:t>
            </a:r>
          </a:p>
          <a:p>
            <a:endParaRPr lang="en-US" b="0" i="0" baseline="0" dirty="0">
              <a:effectLst/>
            </a:endParaRPr>
          </a:p>
          <a:p>
            <a:r>
              <a:rPr lang="en-US" b="0" i="0" baseline="0" dirty="0">
                <a:effectLst/>
              </a:rPr>
              <a:t>Andrea to share about how she’s adopted model policies </a:t>
            </a:r>
            <a:endParaRPr lang="en-US" b="0" i="0" baseline="0" dirty="0"/>
          </a:p>
        </p:txBody>
      </p:sp>
    </p:spTree>
    <p:extLst>
      <p:ext uri="{BB962C8B-B14F-4D97-AF65-F5344CB8AC3E}">
        <p14:creationId xmlns:p14="http://schemas.microsoft.com/office/powerpoint/2010/main" val="6506591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8B4DD-E06E-671B-6E49-6B5B754AB9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4768FA-A768-8A89-4D54-4D39996B81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77BC0F-241F-320D-FD03-EE1876F808A1}"/>
              </a:ext>
            </a:extLst>
          </p:cNvPr>
          <p:cNvSpPr>
            <a:spLocks noGrp="1"/>
          </p:cNvSpPr>
          <p:nvPr>
            <p:ph type="body" idx="1"/>
          </p:nvPr>
        </p:nvSpPr>
        <p:spPr/>
        <p:txBody>
          <a:bodyPr/>
          <a:lstStyle/>
          <a:p>
            <a:r>
              <a:rPr lang="en-US" dirty="0"/>
              <a:t>KM</a:t>
            </a:r>
          </a:p>
        </p:txBody>
      </p:sp>
    </p:spTree>
    <p:extLst>
      <p:ext uri="{BB962C8B-B14F-4D97-AF65-F5344CB8AC3E}">
        <p14:creationId xmlns:p14="http://schemas.microsoft.com/office/powerpoint/2010/main" val="1591161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81947-B9B2-0A69-D886-3FB30FCBD0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AAA7F0-4DFB-7F05-C806-26DD5DA0CA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C56F94-CCF3-D06D-745C-123FD1F06C90}"/>
              </a:ext>
            </a:extLst>
          </p:cNvPr>
          <p:cNvSpPr>
            <a:spLocks noGrp="1"/>
          </p:cNvSpPr>
          <p:nvPr>
            <p:ph type="body" idx="1"/>
          </p:nvPr>
        </p:nvSpPr>
        <p:spPr/>
        <p:txBody>
          <a:bodyPr/>
          <a:lstStyle/>
          <a:p>
            <a:r>
              <a:rPr lang="en-US" b="0" i="1" baseline="0" dirty="0"/>
              <a:t>KM</a:t>
            </a:r>
          </a:p>
          <a:p>
            <a:endParaRPr lang="en-US" b="0" i="1" baseline="0" dirty="0"/>
          </a:p>
          <a:p>
            <a:r>
              <a:rPr lang="en-US" b="0" i="1" baseline="0" dirty="0"/>
              <a:t>In addition to what’s on the slide…</a:t>
            </a:r>
          </a:p>
          <a:p>
            <a:endParaRPr lang="en-US" b="0" i="1" baseline="0" dirty="0"/>
          </a:p>
          <a:p>
            <a:r>
              <a:rPr lang="en-US" b="0" i="0" baseline="0" dirty="0"/>
              <a:t>Immigration concerns cannot become a reason to deny or discourage enrollment or services. Treat all children and families equally. Do not make enrollment decisions based on a family’s accent or the language they speak. Apply documentation rules fairly. Ensure families experience a welcoming enrollment process. </a:t>
            </a:r>
          </a:p>
          <a:p>
            <a:endParaRPr lang="en-US" b="0" i="0" baseline="0" dirty="0"/>
          </a:p>
          <a:p>
            <a:r>
              <a:rPr lang="en-US" b="0" i="0" baseline="0" dirty="0"/>
              <a:t>Don’t wait until an immigration enforcement event happens to prepare. The strongest protection for children and families is having clear systems already in place. This also helps staff respond calmly, consistently, and lawfully while keeping the focus on child safety.</a:t>
            </a:r>
          </a:p>
          <a:p>
            <a:endParaRPr lang="en-US" b="0" i="0" baseline="0" dirty="0"/>
          </a:p>
          <a:p>
            <a:r>
              <a:rPr lang="en-US" b="0" i="0" baseline="0" dirty="0"/>
              <a:t>To prepare now, review enrollment forms, remove unnecessary questions, update privacy policies, train all staff, practice response scripts.</a:t>
            </a:r>
          </a:p>
        </p:txBody>
      </p:sp>
    </p:spTree>
    <p:extLst>
      <p:ext uri="{BB962C8B-B14F-4D97-AF65-F5344CB8AC3E}">
        <p14:creationId xmlns:p14="http://schemas.microsoft.com/office/powerpoint/2010/main" val="5796209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KM</a:t>
            </a:r>
          </a:p>
          <a:p>
            <a:endParaRPr lang="en-US" b="0" baseline="0" dirty="0"/>
          </a:p>
          <a:p>
            <a:r>
              <a:rPr lang="en-US" b="0" baseline="0" dirty="0"/>
              <a:t>So what do you do when ICE is at the door? First, stay calm and don’t run. If you run, this can be taken as evidence of wrongdoing and cause for arrest. </a:t>
            </a:r>
          </a:p>
          <a:p>
            <a:endParaRPr lang="en-US" b="0" baseline="0" dirty="0"/>
          </a:p>
          <a:p>
            <a:r>
              <a:rPr lang="en-US" b="0" baseline="0" dirty="0"/>
              <a:t>Contact the authorized person. </a:t>
            </a:r>
          </a:p>
          <a:p>
            <a:endParaRPr lang="en-US" b="0" baseline="0" dirty="0"/>
          </a:p>
          <a:p>
            <a:r>
              <a:rPr lang="en-US" b="0" baseline="0" dirty="0"/>
              <a:t>If seen outside, have the authorized person go out by themselves to speak with them and confirm their identities. Try to avoid creating fear or confusion. </a:t>
            </a:r>
          </a:p>
          <a:p>
            <a:endParaRPr lang="en-US" b="0" baseline="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b="0" baseline="0" dirty="0"/>
              <a:t>Read bullet #2.</a:t>
            </a:r>
          </a:p>
          <a:p>
            <a:endParaRPr lang="en-US" b="0" baseline="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2400" dirty="0"/>
              <a:t>Next the authorized person will look at what</a:t>
            </a:r>
            <a:r>
              <a:rPr lang="en-US" sz="2400" baseline="0" dirty="0"/>
              <a:t> documentation they brought with them. </a:t>
            </a:r>
            <a:r>
              <a:rPr lang="en-US" sz="2400" dirty="0"/>
              <a:t>– is it a search warrant? An arrest warrant? Do</a:t>
            </a:r>
            <a:r>
              <a:rPr lang="en-US" sz="2400" baseline="0" dirty="0"/>
              <a:t> they have any documentation? </a:t>
            </a:r>
            <a:r>
              <a:rPr lang="en-US" sz="2400" dirty="0"/>
              <a:t>Read with specificity!</a:t>
            </a:r>
          </a:p>
          <a:p>
            <a:endParaRPr lang="en-US" b="0" baseline="0" dirty="0"/>
          </a:p>
          <a:p>
            <a:r>
              <a:rPr lang="en-US" b="0" baseline="0" dirty="0"/>
              <a:t>We’ll discuss the warrants in detail on the next slide. </a:t>
            </a:r>
          </a:p>
          <a:p>
            <a:endParaRPr lang="en-US" b="0" baseline="0" dirty="0"/>
          </a:p>
          <a:p>
            <a:r>
              <a:rPr lang="en-US" b="0" baseline="0" dirty="0"/>
              <a:t>Read bullets 4 and 5. </a:t>
            </a:r>
          </a:p>
          <a:p>
            <a:endParaRPr lang="en-US" b="0" baseline="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2400" dirty="0"/>
              <a:t>Do not release any information about clients, staff, or others unless the warrant/subpoena specifically requires you to do so. </a:t>
            </a:r>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sz="240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2400" dirty="0"/>
              <a:t>Do not help</a:t>
            </a:r>
            <a:r>
              <a:rPr lang="en-US" sz="2400" baseline="0" dirty="0"/>
              <a:t> ICE agents sort people by immigration status or country they are from. </a:t>
            </a:r>
            <a:endParaRPr lang="en-US" sz="240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sz="240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2400" dirty="0"/>
              <a:t>If they come with an administrative warrant</a:t>
            </a:r>
            <a:r>
              <a:rPr lang="en-US" sz="2400" baseline="0" dirty="0"/>
              <a:t> with an employee’s name on it. You don’t have to say if the employee is working that day or not. And you do not have to take the ICE agent to that employee. </a:t>
            </a:r>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sz="2400" baseline="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2400" baseline="0" dirty="0"/>
              <a:t>Let them do their job, but with supervision. </a:t>
            </a:r>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sz="2400" baseline="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2400" baseline="0" dirty="0"/>
              <a:t>[read from slide]</a:t>
            </a:r>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sz="2400" baseline="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2400" baseline="0" dirty="0"/>
              <a:t>If they try to take something that is vital to your business, you can explain why it is vital, and ask for permission to photocopy it before the original is seized. </a:t>
            </a:r>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sz="2400" b="0" baseline="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2400" b="0" baseline="0" dirty="0"/>
              <a:t>Don’t allow yourself to be interrogated before consulting with an attorney. </a:t>
            </a:r>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sz="2400" b="0" baseline="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2400" b="0" baseline="0" dirty="0"/>
              <a:t>If agents insist on seizing documents, document what they take. If they try to inspect attorney-client privileged docs, you can tell them its privileged and request those docs are not inspected until you speak with your attorney. Ask for a copy of the list of items seized during the search. </a:t>
            </a:r>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sz="2400" b="0" baseline="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2400" b="0" baseline="0" dirty="0"/>
              <a:t>Object to any search outside the scope but don’t engage in a debate or argument. Simply present the objection and make a note of it. Whether it is a violation of your rights is a determination that the court will make later. Your attorney should handle that later. </a:t>
            </a:r>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sz="2400" b="0" baseline="0" dirty="0"/>
          </a:p>
          <a:p>
            <a:pPr marL="342900" marR="0" lvl="0" indent="-342900" algn="l" defTabSz="457200" rtl="0" eaLnBrk="0" fontAlgn="base" latinLnBrk="0" hangingPunct="0">
              <a:lnSpc>
                <a:spcPct val="100000"/>
              </a:lnSpc>
              <a:spcBef>
                <a:spcPct val="30000"/>
              </a:spcBef>
              <a:spcAft>
                <a:spcPct val="0"/>
              </a:spcAft>
              <a:buClr>
                <a:srgbClr val="000000"/>
              </a:buClr>
              <a:buSzPct val="100000"/>
              <a:buFontTx/>
              <a:buChar char="-"/>
              <a:tabLst/>
              <a:defRPr/>
            </a:pPr>
            <a:r>
              <a:rPr lang="en-US" sz="2400" b="0" baseline="0" dirty="0"/>
              <a:t>Ask for a warrant</a:t>
            </a:r>
          </a:p>
          <a:p>
            <a:pPr marL="342900" marR="0" lvl="0" indent="-342900" algn="l" defTabSz="457200" rtl="0" eaLnBrk="0" fontAlgn="base" latinLnBrk="0" hangingPunct="0">
              <a:lnSpc>
                <a:spcPct val="100000"/>
              </a:lnSpc>
              <a:spcBef>
                <a:spcPct val="30000"/>
              </a:spcBef>
              <a:spcAft>
                <a:spcPct val="0"/>
              </a:spcAft>
              <a:buClr>
                <a:srgbClr val="000000"/>
              </a:buClr>
              <a:buSzPct val="100000"/>
              <a:buFontTx/>
              <a:buChar char="-"/>
              <a:tabLst/>
              <a:defRPr/>
            </a:pPr>
            <a:r>
              <a:rPr lang="en-US" sz="2400" b="0" baseline="0" dirty="0"/>
              <a:t>Do not give them permission to speak to your employees</a:t>
            </a:r>
          </a:p>
          <a:p>
            <a:pPr marL="342900" marR="0" lvl="0" indent="-342900" algn="l" defTabSz="457200" rtl="0" eaLnBrk="0" fontAlgn="base" latinLnBrk="0" hangingPunct="0">
              <a:lnSpc>
                <a:spcPct val="100000"/>
              </a:lnSpc>
              <a:spcBef>
                <a:spcPct val="30000"/>
              </a:spcBef>
              <a:spcAft>
                <a:spcPct val="0"/>
              </a:spcAft>
              <a:buClr>
                <a:srgbClr val="000000"/>
              </a:buClr>
              <a:buSzPct val="100000"/>
              <a:buFontTx/>
              <a:buChar char="-"/>
              <a:tabLst/>
              <a:defRPr/>
            </a:pPr>
            <a:r>
              <a:rPr lang="en-US" sz="2400" b="0" baseline="0" dirty="0"/>
              <a:t>Tell your employees their rights</a:t>
            </a:r>
          </a:p>
          <a:p>
            <a:pPr marL="342900" marR="0" lvl="0" indent="-342900" algn="l" defTabSz="457200" rtl="0" eaLnBrk="0" fontAlgn="base" latinLnBrk="0" hangingPunct="0">
              <a:lnSpc>
                <a:spcPct val="100000"/>
              </a:lnSpc>
              <a:spcBef>
                <a:spcPct val="30000"/>
              </a:spcBef>
              <a:spcAft>
                <a:spcPct val="0"/>
              </a:spcAft>
              <a:buClr>
                <a:srgbClr val="000000"/>
              </a:buClr>
              <a:buSzPct val="100000"/>
              <a:buFontTx/>
              <a:buChar char="-"/>
              <a:tabLst/>
              <a:defRPr/>
            </a:pPr>
            <a:endParaRPr lang="en-US" sz="2400" b="0" baseline="0" dirty="0"/>
          </a:p>
          <a:p>
            <a:pPr marL="342900" marR="0" lvl="0" indent="-342900" algn="l" defTabSz="457200" rtl="0" eaLnBrk="0" fontAlgn="base" latinLnBrk="0" hangingPunct="0">
              <a:lnSpc>
                <a:spcPct val="100000"/>
              </a:lnSpc>
              <a:spcBef>
                <a:spcPct val="30000"/>
              </a:spcBef>
              <a:spcAft>
                <a:spcPct val="0"/>
              </a:spcAft>
              <a:buClr>
                <a:srgbClr val="000000"/>
              </a:buClr>
              <a:buSzPct val="100000"/>
              <a:buFontTx/>
              <a:buChar char="-"/>
              <a:tabLst/>
              <a:defRPr/>
            </a:pPr>
            <a:endParaRPr lang="en-US" sz="2400" b="0" baseline="0" dirty="0"/>
          </a:p>
          <a:p>
            <a:endParaRPr lang="en-US" dirty="0"/>
          </a:p>
        </p:txBody>
      </p:sp>
    </p:spTree>
    <p:extLst>
      <p:ext uri="{BB962C8B-B14F-4D97-AF65-F5344CB8AC3E}">
        <p14:creationId xmlns:p14="http://schemas.microsoft.com/office/powerpoint/2010/main" val="5501133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b="0" baseline="0" dirty="0"/>
              <a:t>KM</a:t>
            </a:r>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b="0" baseline="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b="0" baseline="0" dirty="0"/>
              <a:t>“Hello, it’s ICE police, we want to ask you a couple of questions.”</a:t>
            </a:r>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b="0" baseline="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b="0" baseline="0" dirty="0"/>
              <a:t>Let’s practice: </a:t>
            </a:r>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b="0" baseline="0" dirty="0"/>
          </a:p>
          <a:p>
            <a:pPr marL="171450" marR="0" lvl="0" indent="-171450" algn="l" defTabSz="457200"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defRPr/>
            </a:pPr>
            <a:r>
              <a:rPr lang="en-US" b="0" baseline="0" dirty="0"/>
              <a:t>Am I free to leave? </a:t>
            </a:r>
          </a:p>
          <a:p>
            <a:pPr marL="171450" marR="0" lvl="0" indent="-171450" algn="l" defTabSz="457200"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defRPr/>
            </a:pPr>
            <a:endParaRPr lang="en-US" b="0" baseline="0" dirty="0"/>
          </a:p>
          <a:p>
            <a:pPr marL="171450" marR="0" lvl="0" indent="-171450" algn="l" defTabSz="457200"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defRPr/>
            </a:pPr>
            <a:r>
              <a:rPr lang="en-US" b="0" baseline="0" dirty="0"/>
              <a:t>I am going to remain silent. </a:t>
            </a:r>
          </a:p>
          <a:p>
            <a:pPr marL="171450" marR="0" lvl="0" indent="-171450" algn="l" defTabSz="457200"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defRPr/>
            </a:pPr>
            <a:endParaRPr lang="en-US" b="0" baseline="0" dirty="0"/>
          </a:p>
          <a:p>
            <a:pPr marL="171450" marR="0" lvl="0" indent="-171450" algn="l" defTabSz="457200"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defRPr/>
            </a:pPr>
            <a:r>
              <a:rPr lang="en-US" b="0" baseline="0" dirty="0"/>
              <a:t>I am not going to answer any questions.</a:t>
            </a:r>
          </a:p>
          <a:p>
            <a:pPr marL="171450" marR="0" lvl="0" indent="-171450" algn="l" defTabSz="457200"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defRPr/>
            </a:pPr>
            <a:endParaRPr lang="en-US" b="0" baseline="0" dirty="0"/>
          </a:p>
          <a:p>
            <a:pPr marL="171450" marR="0" lvl="0" indent="-171450" algn="l" defTabSz="457200" rtl="0" eaLnBrk="0" fontAlgn="base" latinLnBrk="0" hangingPunct="0">
              <a:lnSpc>
                <a:spcPct val="100000"/>
              </a:lnSpc>
              <a:spcBef>
                <a:spcPct val="30000"/>
              </a:spcBef>
              <a:spcAft>
                <a:spcPct val="0"/>
              </a:spcAft>
              <a:buClr>
                <a:srgbClr val="000000"/>
              </a:buClr>
              <a:buSzPct val="100000"/>
              <a:buFont typeface="Arial" panose="020B0604020202020204" pitchFamily="34" charset="0"/>
              <a:buChar char="•"/>
              <a:tabLst/>
              <a:defRPr/>
            </a:pPr>
            <a:r>
              <a:rPr lang="en-US" b="0" baseline="0" dirty="0"/>
              <a:t>I do not consent to a search.</a:t>
            </a:r>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b="0" baseline="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b="0" baseline="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sz="2400" dirty="0">
                <a:solidFill>
                  <a:srgbClr val="FFFFFF"/>
                </a:solidFill>
                <a:latin typeface="Georgia" panose="02040502050405020303" pitchFamily="18" charset="0"/>
                <a:ea typeface="Open Sans 1"/>
                <a:cs typeface="Open Sans 1"/>
                <a:sym typeface="Open Sans 1"/>
              </a:rPr>
              <a:t>You </a:t>
            </a:r>
            <a:r>
              <a:rPr lang="en-US" sz="2400" b="1" dirty="0">
                <a:solidFill>
                  <a:srgbClr val="FFFFFF"/>
                </a:solidFill>
                <a:latin typeface="Georgia" panose="02040502050405020303" pitchFamily="18" charset="0"/>
                <a:ea typeface="Open Sans 1 Bold"/>
                <a:cs typeface="Open Sans 1 Bold"/>
                <a:sym typeface="Open Sans 1 Bold"/>
              </a:rPr>
              <a:t>do not have to answer questions</a:t>
            </a:r>
            <a:r>
              <a:rPr lang="en-US" sz="2400" dirty="0">
                <a:solidFill>
                  <a:srgbClr val="FFFFFF"/>
                </a:solidFill>
                <a:latin typeface="Georgia" panose="02040502050405020303" pitchFamily="18" charset="0"/>
                <a:ea typeface="Open Sans 1"/>
                <a:cs typeface="Open Sans 1"/>
                <a:sym typeface="Open Sans 1"/>
              </a:rPr>
              <a:t> about your immigration status, where you were born, where you live, where you are from, or whether you have documents.</a:t>
            </a:r>
            <a:endParaRPr lang="en-US" b="0" baseline="0" dirty="0"/>
          </a:p>
          <a:p>
            <a:endParaRPr lang="en-US" dirty="0"/>
          </a:p>
        </p:txBody>
      </p:sp>
    </p:spTree>
    <p:extLst>
      <p:ext uri="{BB962C8B-B14F-4D97-AF65-F5344CB8AC3E}">
        <p14:creationId xmlns:p14="http://schemas.microsoft.com/office/powerpoint/2010/main" val="31180421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KM</a:t>
            </a:r>
          </a:p>
        </p:txBody>
      </p:sp>
    </p:spTree>
    <p:extLst>
      <p:ext uri="{BB962C8B-B14F-4D97-AF65-F5344CB8AC3E}">
        <p14:creationId xmlns:p14="http://schemas.microsoft.com/office/powerpoint/2010/main" val="11817232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DFE39-3D35-12C8-A053-0FDBCA6D5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8532-99E2-B051-49F9-AC088BCBCC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BF7270-2373-F663-5BD2-456625F0E89D}"/>
              </a:ext>
            </a:extLst>
          </p:cNvPr>
          <p:cNvSpPr>
            <a:spLocks noGrp="1"/>
          </p:cNvSpPr>
          <p:nvPr>
            <p:ph type="body" idx="1"/>
          </p:nvPr>
        </p:nvSpPr>
        <p:spPr/>
        <p:txBody>
          <a:bodyPr/>
          <a:lstStyle/>
          <a:p>
            <a:r>
              <a:rPr lang="en-US" b="0" i="0" baseline="0" dirty="0"/>
              <a:t>KM</a:t>
            </a:r>
          </a:p>
          <a:p>
            <a:endParaRPr lang="en-US" b="0" i="0" baseline="0" dirty="0"/>
          </a:p>
          <a:p>
            <a:r>
              <a:rPr lang="en-US" b="0" i="0" baseline="0" dirty="0"/>
              <a:t>By July 1, 2026, California State Preschool Programs </a:t>
            </a:r>
            <a:r>
              <a:rPr lang="en-US" b="1" i="0" baseline="0" dirty="0"/>
              <a:t>must </a:t>
            </a:r>
            <a:r>
              <a:rPr lang="en-US" b="0" i="0" baseline="0" dirty="0"/>
              <a:t>adopt the model policies. </a:t>
            </a:r>
          </a:p>
          <a:p>
            <a:endParaRPr lang="en-US" b="0" i="0" baseline="0" dirty="0"/>
          </a:p>
          <a:p>
            <a:r>
              <a:rPr lang="en-US" b="0" i="0" baseline="0" dirty="0"/>
              <a:t>Licensed childcare businesses </a:t>
            </a:r>
            <a:r>
              <a:rPr lang="en-US" b="1" i="0" baseline="0" dirty="0"/>
              <a:t>are highly encouraged </a:t>
            </a:r>
            <a:r>
              <a:rPr lang="en-US" b="0" i="0" baseline="0" dirty="0"/>
              <a:t>to adopt the model policies or very similar policies by that date as well. </a:t>
            </a:r>
          </a:p>
          <a:p>
            <a:endParaRPr lang="en-US" b="0" i="0" baseline="0" dirty="0"/>
          </a:p>
          <a:p>
            <a:pPr marL="0" marR="0" lvl="0" indent="0" defTabSz="457200" eaLnBrk="1" fontAlgn="auto" latinLnBrk="0" hangingPunct="1">
              <a:lnSpc>
                <a:spcPct val="117999"/>
              </a:lnSpc>
              <a:spcBef>
                <a:spcPts val="0"/>
              </a:spcBef>
              <a:spcAft>
                <a:spcPts val="0"/>
              </a:spcAft>
              <a:buClrTx/>
              <a:buSzTx/>
              <a:buFontTx/>
              <a:buNone/>
              <a:tabLst/>
              <a:defRPr/>
            </a:pPr>
            <a:r>
              <a:rPr lang="en-US" b="0" i="0" baseline="0" dirty="0">
                <a:effectLst/>
              </a:rPr>
              <a:t>Andrea to share about how she’s adopted model policies </a:t>
            </a:r>
            <a:endParaRPr lang="en-US" b="0" i="0" baseline="0" dirty="0"/>
          </a:p>
          <a:p>
            <a:endParaRPr lang="en-US" b="0" i="0" baseline="0" dirty="0"/>
          </a:p>
        </p:txBody>
      </p:sp>
    </p:spTree>
    <p:extLst>
      <p:ext uri="{BB962C8B-B14F-4D97-AF65-F5344CB8AC3E}">
        <p14:creationId xmlns:p14="http://schemas.microsoft.com/office/powerpoint/2010/main" val="8973311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KM</a:t>
            </a:r>
          </a:p>
        </p:txBody>
      </p:sp>
    </p:spTree>
    <p:extLst>
      <p:ext uri="{BB962C8B-B14F-4D97-AF65-F5344CB8AC3E}">
        <p14:creationId xmlns:p14="http://schemas.microsoft.com/office/powerpoint/2010/main" val="2467720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RM</a:t>
            </a:r>
          </a:p>
        </p:txBody>
      </p:sp>
    </p:spTree>
    <p:extLst>
      <p:ext uri="{BB962C8B-B14F-4D97-AF65-F5344CB8AC3E}">
        <p14:creationId xmlns:p14="http://schemas.microsoft.com/office/powerpoint/2010/main" val="251310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D0AED-C453-CEF7-4895-8AA893BB7A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486F38-84C2-E5B4-13D3-A25A7D8FDE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1DCE38-10C8-680F-7902-D0D25D9A7D0D}"/>
              </a:ext>
            </a:extLst>
          </p:cNvPr>
          <p:cNvSpPr>
            <a:spLocks noGrp="1"/>
          </p:cNvSpPr>
          <p:nvPr>
            <p:ph type="body" idx="1"/>
          </p:nvPr>
        </p:nvSpPr>
        <p:spPr/>
        <p:txBody>
          <a:bodyPr/>
          <a:lstStyle/>
          <a:p>
            <a:r>
              <a:rPr lang="en-US" b="0" i="0" baseline="0" dirty="0"/>
              <a:t>KM</a:t>
            </a:r>
          </a:p>
        </p:txBody>
      </p:sp>
    </p:spTree>
    <p:extLst>
      <p:ext uri="{BB962C8B-B14F-4D97-AF65-F5344CB8AC3E}">
        <p14:creationId xmlns:p14="http://schemas.microsoft.com/office/powerpoint/2010/main" val="18329780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CA6A7-5376-15FA-A5B4-1BA4754783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724A3C-2553-0339-9894-83BD5FF87C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22A848-C9E9-6ED8-4289-977541420B4B}"/>
              </a:ext>
            </a:extLst>
          </p:cNvPr>
          <p:cNvSpPr>
            <a:spLocks noGrp="1"/>
          </p:cNvSpPr>
          <p:nvPr>
            <p:ph type="body" idx="1"/>
          </p:nvPr>
        </p:nvSpPr>
        <p:spPr/>
        <p:txBody>
          <a:bodyPr/>
          <a:lstStyle/>
          <a:p>
            <a:r>
              <a:rPr lang="en-US" dirty="0"/>
              <a:t>KM</a:t>
            </a:r>
          </a:p>
        </p:txBody>
      </p:sp>
    </p:spTree>
    <p:extLst>
      <p:ext uri="{BB962C8B-B14F-4D97-AF65-F5344CB8AC3E}">
        <p14:creationId xmlns:p14="http://schemas.microsoft.com/office/powerpoint/2010/main" val="30074834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B72D1-5DAF-DF1A-A99D-80C821C932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604EE1-AF03-7EAD-F023-94ECF10AD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A84718-73C7-1794-BD8E-F26A6B8F6772}"/>
              </a:ext>
            </a:extLst>
          </p:cNvPr>
          <p:cNvSpPr>
            <a:spLocks noGrp="1"/>
          </p:cNvSpPr>
          <p:nvPr>
            <p:ph type="body" idx="1"/>
          </p:nvPr>
        </p:nvSpPr>
        <p:spPr/>
        <p:txBody>
          <a:bodyPr/>
          <a:lstStyle/>
          <a:p>
            <a:pPr lvl="3"/>
            <a:r>
              <a:rPr lang="en-US" sz="1800" u="none" strike="noStrike" kern="1200" dirty="0">
                <a:solidFill>
                  <a:srgbClr val="000000"/>
                </a:solidFill>
                <a:effectLst/>
                <a:latin typeface="Georgia" panose="02040502050405020303" pitchFamily="18" charset="0"/>
                <a:ea typeface="+mj-ea"/>
                <a:cs typeface="+mj-cs"/>
                <a:sym typeface="Helvetica Neue"/>
              </a:rPr>
              <a:t>KM</a:t>
            </a:r>
          </a:p>
          <a:p>
            <a:pPr lvl="3"/>
            <a:endParaRPr lang="en-US" sz="1800" u="none" strike="noStrike" kern="1200" dirty="0">
              <a:solidFill>
                <a:srgbClr val="000000"/>
              </a:solidFill>
              <a:effectLst/>
              <a:latin typeface="Georgia" panose="02040502050405020303" pitchFamily="18" charset="0"/>
              <a:ea typeface="+mj-ea"/>
              <a:cs typeface="+mj-cs"/>
              <a:sym typeface="Helvetica Neue"/>
            </a:endParaRPr>
          </a:p>
          <a:p>
            <a:pPr lvl="3"/>
            <a:r>
              <a:rPr lang="en-US" sz="1800" u="none" strike="noStrike" kern="1200" dirty="0">
                <a:solidFill>
                  <a:srgbClr val="000000"/>
                </a:solidFill>
                <a:effectLst/>
                <a:latin typeface="Georgia" panose="02040502050405020303" pitchFamily="18" charset="0"/>
                <a:ea typeface="+mj-ea"/>
                <a:cs typeface="+mj-cs"/>
                <a:sym typeface="Helvetica Neue"/>
              </a:rPr>
              <a:t>Online application link – put in chat</a:t>
            </a:r>
          </a:p>
          <a:p>
            <a:pPr lvl="3"/>
            <a:endParaRPr lang="en-US" sz="1800" u="none" strike="noStrike" kern="1200" dirty="0">
              <a:solidFill>
                <a:srgbClr val="000000"/>
              </a:solidFill>
              <a:effectLst/>
              <a:latin typeface="Georgia" panose="02040502050405020303" pitchFamily="18" charset="0"/>
              <a:ea typeface="+mj-ea"/>
              <a:cs typeface="+mj-cs"/>
              <a:sym typeface="Helvetica Neue"/>
            </a:endParaRPr>
          </a:p>
          <a:p>
            <a:pPr lvl="3"/>
            <a:r>
              <a:rPr lang="en-US" sz="1800" u="none" strike="noStrike" kern="1200" dirty="0">
                <a:solidFill>
                  <a:srgbClr val="000000"/>
                </a:solidFill>
                <a:effectLst/>
                <a:latin typeface="Georgia" panose="02040502050405020303" pitchFamily="18" charset="0"/>
                <a:ea typeface="+mj-ea"/>
                <a:cs typeface="+mj-cs"/>
                <a:sym typeface="Helvetica Neue"/>
              </a:rPr>
              <a:t>https://publiccounsel.org/services/small-businesses/ </a:t>
            </a:r>
          </a:p>
          <a:p>
            <a:endParaRPr lang="en-US" b="0" i="0" baseline="0" dirty="0"/>
          </a:p>
        </p:txBody>
      </p:sp>
    </p:spTree>
    <p:extLst>
      <p:ext uri="{BB962C8B-B14F-4D97-AF65-F5344CB8AC3E}">
        <p14:creationId xmlns:p14="http://schemas.microsoft.com/office/powerpoint/2010/main" val="19558948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93783-6401-4D38-2EBF-753E9AD6B3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01D127-6129-09A6-A6B8-CDEBCFB4A2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C55C64-A2C9-0A88-D2C5-74B805B16581}"/>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dirty="0"/>
              <a:t>KM</a:t>
            </a:r>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dirty="0"/>
              <a:t>Red Cards</a:t>
            </a:r>
            <a:r>
              <a:rPr lang="en-US" baseline="0" dirty="0"/>
              <a:t> - https://www.ilrc.org/red-cards - KYR - Nonprofits can order them for free. Helpful for staff and customers. You can also print your own. </a:t>
            </a:r>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baseline="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baseline="0" dirty="0"/>
              <a:t>Consulates – notifying family members </a:t>
            </a:r>
          </a:p>
          <a:p>
            <a:endParaRPr lang="en-US" dirty="0"/>
          </a:p>
        </p:txBody>
      </p:sp>
    </p:spTree>
    <p:extLst>
      <p:ext uri="{BB962C8B-B14F-4D97-AF65-F5344CB8AC3E}">
        <p14:creationId xmlns:p14="http://schemas.microsoft.com/office/powerpoint/2010/main" val="27252477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30445-56F4-0E5F-52D1-E0CBED8C5C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9419AD-89AA-FE0E-48C8-5FB851779E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551F6E-C352-FEE9-DDEB-FD0F42CE9805}"/>
              </a:ext>
            </a:extLst>
          </p:cNvPr>
          <p:cNvSpPr>
            <a:spLocks noGrp="1"/>
          </p:cNvSpPr>
          <p:nvPr>
            <p:ph type="body" idx="1"/>
          </p:nvPr>
        </p:nvSpPr>
        <p:spPr/>
        <p:txBody>
          <a:bodyPr/>
          <a:lstStyle/>
          <a:p>
            <a:r>
              <a:rPr lang="en-US" dirty="0"/>
              <a:t>KM</a:t>
            </a:r>
          </a:p>
        </p:txBody>
      </p:sp>
    </p:spTree>
    <p:extLst>
      <p:ext uri="{BB962C8B-B14F-4D97-AF65-F5344CB8AC3E}">
        <p14:creationId xmlns:p14="http://schemas.microsoft.com/office/powerpoint/2010/main" val="5611812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41fa5be243_2_1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341fa5be243_2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90000"/>
              </a:lnSpc>
              <a:spcBef>
                <a:spcPts val="0"/>
              </a:spcBef>
              <a:spcAft>
                <a:spcPts val="0"/>
              </a:spcAft>
              <a:buClr>
                <a:schemeClr val="dk1"/>
              </a:buClr>
              <a:buSzPts val="1400"/>
              <a:buFont typeface="Arial"/>
              <a:buNone/>
            </a:pPr>
            <a:endParaRPr sz="1200" dirty="0">
              <a:solidFill>
                <a:schemeClr val="dk1"/>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KM</a:t>
            </a:r>
          </a:p>
        </p:txBody>
      </p:sp>
    </p:spTree>
    <p:extLst>
      <p:ext uri="{BB962C8B-B14F-4D97-AF65-F5344CB8AC3E}">
        <p14:creationId xmlns:p14="http://schemas.microsoft.com/office/powerpoint/2010/main" val="4197700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49239-E097-FA85-B0A1-C3199BCC55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43E29A-78A8-39B9-7B0E-9C73EA9524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9B3900-EF26-5306-6BCA-89F3F96D4BBB}"/>
              </a:ext>
            </a:extLst>
          </p:cNvPr>
          <p:cNvSpPr>
            <a:spLocks noGrp="1"/>
          </p:cNvSpPr>
          <p:nvPr>
            <p:ph type="body" idx="1"/>
          </p:nvPr>
        </p:nvSpPr>
        <p:spPr/>
        <p:txBody>
          <a:bodyPr/>
          <a:lstStyle/>
          <a:p>
            <a:r>
              <a:rPr lang="en-US" dirty="0"/>
              <a:t>RM</a:t>
            </a:r>
          </a:p>
        </p:txBody>
      </p:sp>
    </p:spTree>
    <p:extLst>
      <p:ext uri="{BB962C8B-B14F-4D97-AF65-F5344CB8AC3E}">
        <p14:creationId xmlns:p14="http://schemas.microsoft.com/office/powerpoint/2010/main" val="2776226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a:t>
            </a:r>
          </a:p>
        </p:txBody>
      </p:sp>
    </p:spTree>
    <p:extLst>
      <p:ext uri="{BB962C8B-B14F-4D97-AF65-F5344CB8AC3E}">
        <p14:creationId xmlns:p14="http://schemas.microsoft.com/office/powerpoint/2010/main" val="1560183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a:t>
            </a:r>
          </a:p>
        </p:txBody>
      </p:sp>
    </p:spTree>
    <p:extLst>
      <p:ext uri="{BB962C8B-B14F-4D97-AF65-F5344CB8AC3E}">
        <p14:creationId xmlns:p14="http://schemas.microsoft.com/office/powerpoint/2010/main" val="37811152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a:t>
            </a:r>
          </a:p>
        </p:txBody>
      </p:sp>
    </p:spTree>
    <p:extLst>
      <p:ext uri="{BB962C8B-B14F-4D97-AF65-F5344CB8AC3E}">
        <p14:creationId xmlns:p14="http://schemas.microsoft.com/office/powerpoint/2010/main" val="3190531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a:t>
            </a:r>
          </a:p>
          <a:p>
            <a:endParaRPr lang="en-US" dirty="0"/>
          </a:p>
          <a:p>
            <a:r>
              <a:rPr lang="en-US" dirty="0"/>
              <a:t>Andrea to share context behind new immigration policies and how its impacted her program and families as well as why learning about AB 495 is important. </a:t>
            </a:r>
          </a:p>
        </p:txBody>
      </p:sp>
    </p:spTree>
    <p:extLst>
      <p:ext uri="{BB962C8B-B14F-4D97-AF65-F5344CB8AC3E}">
        <p14:creationId xmlns:p14="http://schemas.microsoft.com/office/powerpoint/2010/main" val="37919315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Text Only">
    <p:bg>
      <p:bgPr>
        <a:solidFill>
          <a:srgbClr val="123360"/>
        </a:solidFill>
        <a:effectLst/>
      </p:bgPr>
    </p:bg>
    <p:spTree>
      <p:nvGrpSpPr>
        <p:cNvPr id="1" name=""/>
        <p:cNvGrpSpPr/>
        <p:nvPr/>
      </p:nvGrpSpPr>
      <p:grpSpPr>
        <a:xfrm>
          <a:off x="0" y="0"/>
          <a:ext cx="0" cy="0"/>
          <a:chOff x="0" y="0"/>
          <a:chExt cx="0" cy="0"/>
        </a:xfrm>
      </p:grpSpPr>
      <p:sp>
        <p:nvSpPr>
          <p:cNvPr id="14" name="Body Level One…"/>
          <p:cNvSpPr txBox="1">
            <a:spLocks noGrp="1"/>
          </p:cNvSpPr>
          <p:nvPr>
            <p:ph type="body" sz="quarter" idx="1"/>
          </p:nvPr>
        </p:nvSpPr>
        <p:spPr>
          <a:xfrm>
            <a:off x="1015999" y="8849183"/>
            <a:ext cx="2513411" cy="444503"/>
          </a:xfrm>
          <a:prstGeom prst="rect">
            <a:avLst/>
          </a:prstGeom>
        </p:spPr>
        <p:txBody>
          <a:bodyPr anchor="ctr"/>
          <a:lstStyle>
            <a:lvl1pPr marL="0" indent="0">
              <a:spcBef>
                <a:spcPts val="800"/>
              </a:spcBef>
              <a:buSzTx/>
              <a:buNone/>
              <a:defRPr sz="2400" i="1">
                <a:solidFill>
                  <a:srgbClr val="FFFFFF"/>
                </a:solidFill>
              </a:defRPr>
            </a:lvl1pPr>
            <a:lvl2pPr marL="1179284" indent="-544284">
              <a:spcBef>
                <a:spcPts val="800"/>
              </a:spcBef>
              <a:defRPr sz="2400" i="1">
                <a:solidFill>
                  <a:srgbClr val="FFFFFF"/>
                </a:solidFill>
              </a:defRPr>
            </a:lvl2pPr>
            <a:lvl3pPr marL="1814284" indent="-544284">
              <a:spcBef>
                <a:spcPts val="800"/>
              </a:spcBef>
              <a:defRPr sz="2400" i="1">
                <a:solidFill>
                  <a:srgbClr val="FFFFFF"/>
                </a:solidFill>
              </a:defRPr>
            </a:lvl3pPr>
            <a:lvl4pPr marL="2449284" indent="-544284">
              <a:spcBef>
                <a:spcPts val="800"/>
              </a:spcBef>
              <a:defRPr sz="2400" i="1">
                <a:solidFill>
                  <a:srgbClr val="FFFFFF"/>
                </a:solidFill>
              </a:defRPr>
            </a:lvl4pPr>
            <a:lvl5pPr marL="3084284" indent="-544284">
              <a:spcBef>
                <a:spcPts val="800"/>
              </a:spcBef>
              <a:defRPr sz="2400" i="1">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5" name="Title Text"/>
          <p:cNvSpPr txBox="1">
            <a:spLocks noGrp="1"/>
          </p:cNvSpPr>
          <p:nvPr>
            <p:ph type="title"/>
          </p:nvPr>
        </p:nvSpPr>
        <p:spPr>
          <a:xfrm>
            <a:off x="1295400" y="2500727"/>
            <a:ext cx="10414001" cy="2108203"/>
          </a:xfrm>
          <a:prstGeom prst="rect">
            <a:avLst/>
          </a:prstGeom>
        </p:spPr>
        <p:txBody>
          <a:bodyPr anchor="b"/>
          <a:lstStyle>
            <a:lvl1pPr algn="ctr">
              <a:defRPr sz="8000" spc="-200">
                <a:solidFill>
                  <a:srgbClr val="FBF484"/>
                </a:solidFill>
              </a:defRPr>
            </a:lvl1pPr>
          </a:lstStyle>
          <a:p>
            <a:r>
              <a:t>Title Text</a:t>
            </a:r>
          </a:p>
        </p:txBody>
      </p:sp>
      <p:sp>
        <p:nvSpPr>
          <p:cNvPr id="16" name="Body Level One…"/>
          <p:cNvSpPr txBox="1">
            <a:spLocks noGrp="1"/>
          </p:cNvSpPr>
          <p:nvPr>
            <p:ph type="body" sz="quarter" idx="21"/>
          </p:nvPr>
        </p:nvSpPr>
        <p:spPr>
          <a:xfrm>
            <a:off x="1104899" y="4724210"/>
            <a:ext cx="10795001" cy="542127"/>
          </a:xfrm>
          <a:prstGeom prst="rect">
            <a:avLst/>
          </a:prstGeom>
        </p:spPr>
        <p:txBody>
          <a:bodyPr/>
          <a:lstStyle/>
          <a:p>
            <a:pPr marL="0" indent="0" algn="ctr" defTabSz="391413">
              <a:spcBef>
                <a:spcPts val="0"/>
              </a:spcBef>
              <a:buClr>
                <a:srgbClr val="006ED0"/>
              </a:buClr>
              <a:buSzTx/>
              <a:buFont typeface="Zapf Dingbats"/>
              <a:buNone/>
              <a:defRPr sz="3000">
                <a:solidFill>
                  <a:srgbClr val="AACFF7"/>
                </a:solidFill>
              </a:defRPr>
            </a:pPr>
            <a:endParaRPr/>
          </a:p>
        </p:txBody>
      </p:sp>
      <p:pic>
        <p:nvPicPr>
          <p:cNvPr id="17" name="PC WordMark.png" descr="PC WordMark.png"/>
          <p:cNvPicPr>
            <a:picLocks noChangeAspect="1"/>
          </p:cNvPicPr>
          <p:nvPr/>
        </p:nvPicPr>
        <p:blipFill>
          <a:blip r:embed="rId2"/>
          <a:stretch>
            <a:fillRect/>
          </a:stretch>
        </p:blipFill>
        <p:spPr>
          <a:xfrm>
            <a:off x="10228995" y="8651416"/>
            <a:ext cx="1759805" cy="840038"/>
          </a:xfrm>
          <a:prstGeom prst="rect">
            <a:avLst/>
          </a:prstGeom>
          <a:ln w="12700">
            <a:miter lim="400000"/>
          </a:ln>
        </p:spPr>
      </p:pic>
      <p:sp>
        <p:nvSpPr>
          <p:cNvPr id="18" name="Line"/>
          <p:cNvSpPr/>
          <p:nvPr/>
        </p:nvSpPr>
        <p:spPr>
          <a:xfrm>
            <a:off x="-34040" y="8369300"/>
            <a:ext cx="13072880" cy="0"/>
          </a:xfrm>
          <a:prstGeom prst="line">
            <a:avLst/>
          </a:prstGeom>
          <a:ln w="25400">
            <a:solidFill>
              <a:srgbClr val="006ED0">
                <a:alpha val="60000"/>
              </a:srgbClr>
            </a:solidFill>
            <a:miter lim="400000"/>
          </a:ln>
        </p:spPr>
        <p:txBody>
          <a:bodyPr lIns="45718" tIns="45718" rIns="45718" bIns="45718"/>
          <a:lstStyle/>
          <a:p>
            <a:pPr>
              <a:defRPr>
                <a:solidFill>
                  <a:srgbClr val="FEE2C4"/>
                </a:solidFill>
              </a:defRPr>
            </a:pPr>
            <a:endParaRPr dirty="0">
              <a:latin typeface="Georgia" panose="02040502050405020303" pitchFamily="18" charset="0"/>
            </a:endParaRPr>
          </a:p>
        </p:txBody>
      </p:sp>
      <p:sp>
        <p:nvSpPr>
          <p:cNvPr id="19" name="Slide Number"/>
          <p:cNvSpPr txBox="1">
            <a:spLocks noGrp="1"/>
          </p:cNvSpPr>
          <p:nvPr>
            <p:ph type="sldNum" sz="quarter" idx="2"/>
          </p:nvPr>
        </p:nvSpPr>
        <p:spPr>
          <a:prstGeom prst="rect">
            <a:avLst/>
          </a:prstGeom>
        </p:spPr>
        <p:txBody>
          <a:bodyPr/>
          <a:lstStyle>
            <a:lvl1pPr>
              <a:defRPr>
                <a:solidFill>
                  <a:srgbClr val="324863"/>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Chapter Title">
    <p:bg>
      <p:bgPr>
        <a:solidFill>
          <a:srgbClr val="006ED0"/>
        </a:solidFill>
        <a:effectLst/>
      </p:bgPr>
    </p:bg>
    <p:spTree>
      <p:nvGrpSpPr>
        <p:cNvPr id="1" name=""/>
        <p:cNvGrpSpPr/>
        <p:nvPr/>
      </p:nvGrpSpPr>
      <p:grpSpPr>
        <a:xfrm>
          <a:off x="0" y="0"/>
          <a:ext cx="0" cy="0"/>
          <a:chOff x="0" y="0"/>
          <a:chExt cx="0" cy="0"/>
        </a:xfrm>
      </p:grpSpPr>
      <p:sp>
        <p:nvSpPr>
          <p:cNvPr id="39" name="Title Text"/>
          <p:cNvSpPr txBox="1">
            <a:spLocks noGrp="1"/>
          </p:cNvSpPr>
          <p:nvPr>
            <p:ph type="title"/>
          </p:nvPr>
        </p:nvSpPr>
        <p:spPr>
          <a:xfrm>
            <a:off x="1263649" y="2984500"/>
            <a:ext cx="10477501" cy="2108201"/>
          </a:xfrm>
          <a:prstGeom prst="rect">
            <a:avLst/>
          </a:prstGeom>
        </p:spPr>
        <p:txBody>
          <a:bodyPr anchor="b"/>
          <a:lstStyle>
            <a:lvl1pPr algn="ctr">
              <a:defRPr sz="8000" spc="-200">
                <a:solidFill>
                  <a:srgbClr val="FBF484"/>
                </a:solidFill>
              </a:defRPr>
            </a:lvl1pPr>
          </a:lstStyle>
          <a:p>
            <a:r>
              <a:t>Title Text</a:t>
            </a:r>
          </a:p>
        </p:txBody>
      </p:sp>
      <p:pic>
        <p:nvPicPr>
          <p:cNvPr id="40" name="PC WordMark.png" descr="PC WordMark.png"/>
          <p:cNvPicPr>
            <a:picLocks noChangeAspect="1"/>
          </p:cNvPicPr>
          <p:nvPr/>
        </p:nvPicPr>
        <p:blipFill>
          <a:blip r:embed="rId2"/>
          <a:stretch>
            <a:fillRect/>
          </a:stretch>
        </p:blipFill>
        <p:spPr>
          <a:xfrm>
            <a:off x="10228995" y="8651416"/>
            <a:ext cx="1759805" cy="840038"/>
          </a:xfrm>
          <a:prstGeom prst="rect">
            <a:avLst/>
          </a:prstGeom>
          <a:ln w="12700">
            <a:miter lim="400000"/>
          </a:ln>
        </p:spPr>
      </p:pic>
      <p:sp>
        <p:nvSpPr>
          <p:cNvPr id="41" name="Line"/>
          <p:cNvSpPr/>
          <p:nvPr/>
        </p:nvSpPr>
        <p:spPr>
          <a:xfrm>
            <a:off x="-34040" y="8369300"/>
            <a:ext cx="13072880" cy="0"/>
          </a:xfrm>
          <a:prstGeom prst="line">
            <a:avLst/>
          </a:prstGeom>
          <a:ln w="25400">
            <a:solidFill>
              <a:srgbClr val="D0E5FB">
                <a:alpha val="60000"/>
              </a:srgbClr>
            </a:solidFill>
            <a:miter lim="400000"/>
          </a:ln>
        </p:spPr>
        <p:txBody>
          <a:bodyPr lIns="45718" tIns="45718" rIns="45718" bIns="45718"/>
          <a:lstStyle/>
          <a:p>
            <a:pPr>
              <a:defRPr>
                <a:solidFill>
                  <a:srgbClr val="FEE2C4"/>
                </a:solidFill>
              </a:defRPr>
            </a:pPr>
            <a:endParaRPr dirty="0">
              <a:latin typeface="Georgia" panose="02040502050405020303" pitchFamily="18" charset="0"/>
            </a:endParaRPr>
          </a:p>
        </p:txBody>
      </p:sp>
      <p:sp>
        <p:nvSpPr>
          <p:cNvPr id="42" name="Body Level One…"/>
          <p:cNvSpPr txBox="1">
            <a:spLocks noGrp="1"/>
          </p:cNvSpPr>
          <p:nvPr>
            <p:ph type="body" sz="quarter" idx="1"/>
          </p:nvPr>
        </p:nvSpPr>
        <p:spPr>
          <a:xfrm>
            <a:off x="355600" y="5179050"/>
            <a:ext cx="12293600" cy="542127"/>
          </a:xfrm>
          <a:prstGeom prst="rect">
            <a:avLst/>
          </a:prstGeom>
        </p:spPr>
        <p:txBody>
          <a:bodyPr/>
          <a:lstStyle>
            <a:lvl1pPr marL="0" indent="0" algn="ctr" defTabSz="391413">
              <a:spcBef>
                <a:spcPts val="0"/>
              </a:spcBef>
              <a:buSzTx/>
              <a:buNone/>
              <a:defRPr sz="3000">
                <a:solidFill>
                  <a:srgbClr val="D0E5FB"/>
                </a:solidFill>
              </a:defRPr>
            </a:lvl1pPr>
            <a:lvl2pPr marL="1315356" indent="-680356" algn="ctr" defTabSz="391413">
              <a:spcBef>
                <a:spcPts val="0"/>
              </a:spcBef>
              <a:defRPr sz="3000">
                <a:solidFill>
                  <a:srgbClr val="D0E5FB"/>
                </a:solidFill>
              </a:defRPr>
            </a:lvl2pPr>
            <a:lvl3pPr marL="1950356" indent="-680356" algn="ctr" defTabSz="391413">
              <a:spcBef>
                <a:spcPts val="0"/>
              </a:spcBef>
              <a:defRPr sz="3000">
                <a:solidFill>
                  <a:srgbClr val="D0E5FB"/>
                </a:solidFill>
              </a:defRPr>
            </a:lvl3pPr>
            <a:lvl4pPr marL="2585356" indent="-680356" algn="ctr" defTabSz="391413">
              <a:spcBef>
                <a:spcPts val="0"/>
              </a:spcBef>
              <a:defRPr sz="3000">
                <a:solidFill>
                  <a:srgbClr val="D0E5FB"/>
                </a:solidFill>
              </a:defRPr>
            </a:lvl4pPr>
            <a:lvl5pPr marL="3220357" indent="-680357" algn="ctr" defTabSz="391413">
              <a:spcBef>
                <a:spcPts val="0"/>
              </a:spcBef>
              <a:defRPr sz="3000">
                <a:solidFill>
                  <a:srgbClr val="D0E5FB"/>
                </a:solidFill>
              </a:defRPr>
            </a:lvl5pPr>
          </a:lstStyle>
          <a:p>
            <a:r>
              <a:t>Body Level One</a:t>
            </a:r>
          </a:p>
          <a:p>
            <a:pPr lvl="1"/>
            <a:r>
              <a:t>Body Level Two</a:t>
            </a:r>
          </a:p>
          <a:p>
            <a:pPr lvl="2"/>
            <a:r>
              <a:t>Body Level Three</a:t>
            </a:r>
          </a:p>
          <a:p>
            <a:pPr lvl="3"/>
            <a:r>
              <a:t>Body Level Four</a:t>
            </a:r>
          </a:p>
          <a:p>
            <a:pPr lvl="4"/>
            <a:r>
              <a:t>Body Level Five</a:t>
            </a:r>
          </a:p>
        </p:txBody>
      </p:sp>
      <p:sp>
        <p:nvSpPr>
          <p:cNvPr id="43" name="Slide Number"/>
          <p:cNvSpPr txBox="1">
            <a:spLocks noGrp="1"/>
          </p:cNvSpPr>
          <p:nvPr>
            <p:ph type="sldNum" sz="quarter" idx="2"/>
          </p:nvPr>
        </p:nvSpPr>
        <p:spPr>
          <a:prstGeom prst="rect">
            <a:avLst/>
          </a:prstGeom>
        </p:spPr>
        <p:txBody>
          <a:bodyPr/>
          <a:lstStyle>
            <a:lvl1pPr>
              <a:defRPr>
                <a:solidFill>
                  <a:srgbClr val="324863"/>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61" name="Title Text"/>
          <p:cNvSpPr txBox="1">
            <a:spLocks noGrp="1"/>
          </p:cNvSpPr>
          <p:nvPr>
            <p:ph type="title"/>
          </p:nvPr>
        </p:nvSpPr>
        <p:spPr>
          <a:prstGeom prst="rect">
            <a:avLst/>
          </a:prstGeom>
        </p:spPr>
        <p:txBody>
          <a:bodyPr/>
          <a:lstStyle/>
          <a:p>
            <a:r>
              <a:t>Title Text</a:t>
            </a:r>
          </a:p>
        </p:txBody>
      </p:sp>
      <p:sp>
        <p:nvSpPr>
          <p:cNvPr id="62"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3" name="Chapter Name, if relevant"/>
          <p:cNvSpPr>
            <a:spLocks noGrp="1"/>
          </p:cNvSpPr>
          <p:nvPr>
            <p:ph type="body" sz="quarter" idx="21"/>
          </p:nvPr>
        </p:nvSpPr>
        <p:spPr>
          <a:xfrm>
            <a:off x="1016000" y="8817185"/>
            <a:ext cx="7007460" cy="893090"/>
          </a:xfrm>
          <a:prstGeom prst="rect">
            <a:avLst/>
          </a:prstGeom>
        </p:spPr>
        <p:txBody>
          <a:bodyPr anchor="ctr"/>
          <a:lstStyle/>
          <a:p>
            <a:pPr marL="0" indent="0">
              <a:spcBef>
                <a:spcPts val="800"/>
              </a:spcBef>
              <a:buClr>
                <a:srgbClr val="006ED0"/>
              </a:buClr>
              <a:buSzTx/>
              <a:buFont typeface="Zapf Dingbats"/>
              <a:buNone/>
              <a:defRPr sz="2400" i="1">
                <a:solidFill>
                  <a:srgbClr val="006ED0"/>
                </a:solidFill>
              </a:defRPr>
            </a:pPr>
            <a:endParaRP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Georgia" panose="02040502050405020303" pitchFamily="18" charset="0"/>
              </a:defRPr>
            </a:lvl1pPr>
          </a:lstStyle>
          <a:p>
            <a:fld id="{3E4BDA14-CEB0-4559-B0C5-ADC29A88D021}" type="datetimeFigureOut">
              <a:rPr lang="en-US" smtClean="0"/>
              <a:pPr/>
              <a:t>6/23/26</a:t>
            </a:fld>
            <a:endParaRPr lang="en-US" dirty="0"/>
          </a:p>
        </p:txBody>
      </p:sp>
      <p:sp>
        <p:nvSpPr>
          <p:cNvPr id="3" name="Footer Placeholder 2"/>
          <p:cNvSpPr>
            <a:spLocks noGrp="1"/>
          </p:cNvSpPr>
          <p:nvPr>
            <p:ph type="ftr" sz="quarter" idx="11"/>
          </p:nvPr>
        </p:nvSpPr>
        <p:spPr/>
        <p:txBody>
          <a:bodyPr/>
          <a:lstStyle>
            <a:lvl1pPr>
              <a:defRPr>
                <a:latin typeface="Georgia" panose="02040502050405020303" pitchFamily="18" charset="0"/>
              </a:defRPr>
            </a:lvl1pPr>
          </a:lstStyle>
          <a:p>
            <a:endParaRPr lang="en-US" dirty="0"/>
          </a:p>
        </p:txBody>
      </p:sp>
      <p:sp>
        <p:nvSpPr>
          <p:cNvPr id="4" name="Slide Number Placeholder 3"/>
          <p:cNvSpPr>
            <a:spLocks noGrp="1"/>
          </p:cNvSpPr>
          <p:nvPr>
            <p:ph type="sldNum" sz="quarter" idx="12"/>
          </p:nvPr>
        </p:nvSpPr>
        <p:spPr>
          <a:xfrm>
            <a:off x="12322936" y="9223593"/>
            <a:ext cx="335028" cy="348813"/>
          </a:xfrm>
        </p:spPr>
        <p:txBody>
          <a:bodyPr/>
          <a:lstStyle/>
          <a:p>
            <a:fld id="{BF841268-8CE3-46B7-A138-A781C1140AE0}" type="slidenum">
              <a:rPr lang="en-US" smtClean="0"/>
              <a:pPr/>
              <a:t>‹#›</a:t>
            </a:fld>
            <a:endParaRPr lang="en-US" dirty="0"/>
          </a:p>
        </p:txBody>
      </p:sp>
      <p:pic>
        <p:nvPicPr>
          <p:cNvPr id="5" name="Picture 4" descr="Public Counsel Logo_NO LAW CENTER.tif"/>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74788" y="8602956"/>
            <a:ext cx="3055225" cy="825525"/>
          </a:xfrm>
          <a:prstGeom prst="rect">
            <a:avLst/>
          </a:prstGeom>
          <a:noFill/>
          <a:ln w="9525">
            <a:noFill/>
            <a:miter lim="800000"/>
            <a:headEnd/>
            <a:tailEnd/>
          </a:ln>
        </p:spPr>
      </p:pic>
    </p:spTree>
    <p:extLst>
      <p:ext uri="{BB962C8B-B14F-4D97-AF65-F5344CB8AC3E}">
        <p14:creationId xmlns:p14="http://schemas.microsoft.com/office/powerpoint/2010/main" val="40664763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Line"/>
          <p:cNvSpPr/>
          <p:nvPr/>
        </p:nvSpPr>
        <p:spPr>
          <a:xfrm flipV="1">
            <a:off x="626923" y="1814382"/>
            <a:ext cx="11750956" cy="6"/>
          </a:xfrm>
          <a:prstGeom prst="line">
            <a:avLst/>
          </a:prstGeom>
          <a:ln w="50800">
            <a:solidFill>
              <a:srgbClr val="006ED0"/>
            </a:solidFill>
            <a:miter lim="400000"/>
          </a:ln>
        </p:spPr>
        <p:txBody>
          <a:bodyPr lIns="45718" tIns="45718" rIns="45718" bIns="45718"/>
          <a:lstStyle/>
          <a:p>
            <a:pPr>
              <a:defRPr>
                <a:solidFill>
                  <a:srgbClr val="FEE2C4"/>
                </a:solidFill>
              </a:defRPr>
            </a:pPr>
            <a:endParaRPr dirty="0">
              <a:latin typeface="Georgia" panose="02040502050405020303" pitchFamily="18" charset="0"/>
            </a:endParaRPr>
          </a:p>
        </p:txBody>
      </p:sp>
      <p:sp>
        <p:nvSpPr>
          <p:cNvPr id="3" name="Line"/>
          <p:cNvSpPr/>
          <p:nvPr/>
        </p:nvSpPr>
        <p:spPr>
          <a:xfrm>
            <a:off x="-34040" y="8772511"/>
            <a:ext cx="13072880" cy="2"/>
          </a:xfrm>
          <a:prstGeom prst="line">
            <a:avLst/>
          </a:prstGeom>
          <a:ln w="25400">
            <a:solidFill>
              <a:srgbClr val="AACFF7">
                <a:alpha val="60000"/>
              </a:srgbClr>
            </a:solidFill>
            <a:miter lim="400000"/>
          </a:ln>
        </p:spPr>
        <p:txBody>
          <a:bodyPr lIns="45718" tIns="45718" rIns="45718" bIns="45718"/>
          <a:lstStyle/>
          <a:p>
            <a:pPr>
              <a:defRPr>
                <a:solidFill>
                  <a:srgbClr val="FEE2C4"/>
                </a:solidFill>
              </a:defRPr>
            </a:pPr>
            <a:endParaRPr dirty="0">
              <a:latin typeface="Georgia" panose="02040502050405020303" pitchFamily="18" charset="0"/>
            </a:endParaRPr>
          </a:p>
        </p:txBody>
      </p:sp>
      <p:pic>
        <p:nvPicPr>
          <p:cNvPr id="4" name="PC WordMark--Horiz-Dark Blue.png" descr="PC WordMark--Horiz-Dark Blue.png"/>
          <p:cNvPicPr>
            <a:picLocks noChangeAspect="1"/>
          </p:cNvPicPr>
          <p:nvPr/>
        </p:nvPicPr>
        <p:blipFill>
          <a:blip r:embed="rId6"/>
          <a:stretch>
            <a:fillRect/>
          </a:stretch>
        </p:blipFill>
        <p:spPr>
          <a:xfrm>
            <a:off x="9670967" y="9087656"/>
            <a:ext cx="2324102" cy="353103"/>
          </a:xfrm>
          <a:prstGeom prst="rect">
            <a:avLst/>
          </a:prstGeom>
          <a:ln w="12700">
            <a:miter lim="400000"/>
          </a:ln>
        </p:spPr>
      </p:pic>
      <p:sp>
        <p:nvSpPr>
          <p:cNvPr id="5" name="Title Text"/>
          <p:cNvSpPr txBox="1">
            <a:spLocks noGrp="1"/>
          </p:cNvSpPr>
          <p:nvPr>
            <p:ph type="title"/>
          </p:nvPr>
        </p:nvSpPr>
        <p:spPr>
          <a:xfrm>
            <a:off x="1016000" y="571991"/>
            <a:ext cx="10972800" cy="11850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6" name="Body Level One…"/>
          <p:cNvSpPr txBox="1">
            <a:spLocks noGrp="1"/>
          </p:cNvSpPr>
          <p:nvPr>
            <p:ph type="body" idx="1"/>
          </p:nvPr>
        </p:nvSpPr>
        <p:spPr>
          <a:xfrm>
            <a:off x="1018376" y="2222417"/>
            <a:ext cx="10968050" cy="6154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Body Level One</a:t>
            </a:r>
          </a:p>
          <a:p>
            <a:pPr lvl="1"/>
            <a:r>
              <a:t>Body Level Two</a:t>
            </a:r>
          </a:p>
          <a:p>
            <a:pPr lvl="2"/>
            <a:r>
              <a:t>Body Level Three</a:t>
            </a:r>
          </a:p>
          <a:p>
            <a:pPr lvl="3"/>
            <a:r>
              <a:t>Body Level Four</a:t>
            </a:r>
          </a:p>
          <a:p>
            <a:pPr lvl="4"/>
            <a:r>
              <a:t>Body Level Five</a:t>
            </a:r>
          </a:p>
        </p:txBody>
      </p:sp>
      <p:sp>
        <p:nvSpPr>
          <p:cNvPr id="7" name="Slide Number"/>
          <p:cNvSpPr txBox="1">
            <a:spLocks noGrp="1"/>
          </p:cNvSpPr>
          <p:nvPr>
            <p:ph type="sldNum" sz="quarter" idx="2"/>
          </p:nvPr>
        </p:nvSpPr>
        <p:spPr>
          <a:xfrm>
            <a:off x="12288472" y="9223593"/>
            <a:ext cx="403957" cy="348813"/>
          </a:xfrm>
          <a:prstGeom prst="rect">
            <a:avLst/>
          </a:prstGeom>
          <a:ln w="12700">
            <a:miter lim="400000"/>
          </a:ln>
        </p:spPr>
        <p:txBody>
          <a:bodyPr wrap="none" lIns="50800" tIns="50800" rIns="50800" bIns="50800" anchor="ctr">
            <a:spAutoFit/>
          </a:bodyPr>
          <a:lstStyle>
            <a:lvl1pPr marL="0" indent="0" algn="ctr">
              <a:spcBef>
                <a:spcPts val="0"/>
              </a:spcBef>
              <a:buClrTx/>
              <a:buSzTx/>
              <a:buFontTx/>
              <a:buNone/>
              <a:defRPr sz="1600">
                <a:solidFill>
                  <a:srgbClr val="314864"/>
                </a:solidFill>
                <a:latin typeface="Georgia" panose="02040502050405020303" pitchFamily="18" charset="0"/>
                <a:ea typeface="Georgia" panose="02040502050405020303" pitchFamily="18" charset="0"/>
                <a:cs typeface="Georgia" panose="02040502050405020303" pitchFamily="18" charset="0"/>
                <a:sym typeface="Palatino"/>
              </a:defRPr>
            </a:lvl1pPr>
          </a:lstStyle>
          <a:p>
            <a:fld id="{86CB4B4D-7CA3-9044-876B-883B54F8677D}"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1" r:id="rId2"/>
    <p:sldLayoutId id="2147483653" r:id="rId3"/>
    <p:sldLayoutId id="2147483655" r:id="rId4"/>
  </p:sldLayoutIdLst>
  <p:transition spd="med"/>
  <p:txStyles>
    <p:titleStyle>
      <a:lvl1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1pPr>
      <a:lvl2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2pPr>
      <a:lvl3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3pPr>
      <a:lvl4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4pPr>
      <a:lvl5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5pPr>
      <a:lvl6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6pPr>
      <a:lvl7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7pPr>
      <a:lvl8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8pPr>
      <a:lvl9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9pPr>
    </p:titleStyle>
    <p:bodyStyle>
      <a:lvl1pPr marL="705553" marR="0" indent="-705553" algn="l" defTabSz="584200" rtl="0" latinLnBrk="0">
        <a:lnSpc>
          <a:spcPct val="100000"/>
        </a:lnSpc>
        <a:spcBef>
          <a:spcPts val="4000"/>
        </a:spcBef>
        <a:spcAft>
          <a:spcPts val="0"/>
        </a:spcAft>
        <a:buClrTx/>
        <a:buSzPct val="100000"/>
        <a:buFontTx/>
        <a:buAutoNum type="romanUcPeriod"/>
        <a:tabLst/>
        <a:defRPr sz="4000" b="0" i="0" u="none" strike="noStrike" cap="none" spc="0" baseline="0">
          <a:solidFill>
            <a:srgbClr val="3A9AFE"/>
          </a:solidFill>
          <a:uFillTx/>
          <a:latin typeface="Georgia"/>
          <a:ea typeface="Georgia"/>
          <a:cs typeface="Georgia"/>
          <a:sym typeface="Georgia"/>
        </a:defRPr>
      </a:lvl1pPr>
      <a:lvl2pPr marL="1542142" marR="0" indent="-907142" algn="l" defTabSz="584200" rtl="0" latinLnBrk="0">
        <a:lnSpc>
          <a:spcPct val="100000"/>
        </a:lnSpc>
        <a:spcBef>
          <a:spcPts val="4000"/>
        </a:spcBef>
        <a:spcAft>
          <a:spcPts val="0"/>
        </a:spcAft>
        <a:buClrTx/>
        <a:buSzPct val="100000"/>
        <a:buFontTx/>
        <a:buAutoNum type="alphaUcPeriod"/>
        <a:tabLst/>
        <a:defRPr sz="4000" b="0" i="0" u="none" strike="noStrike" cap="none" spc="0" baseline="0">
          <a:solidFill>
            <a:srgbClr val="3A9AFE"/>
          </a:solidFill>
          <a:uFillTx/>
          <a:latin typeface="Georgia"/>
          <a:ea typeface="Georgia"/>
          <a:cs typeface="Georgia"/>
          <a:sym typeface="Georgia"/>
        </a:defRPr>
      </a:lvl2pPr>
      <a:lvl3pPr marL="2177141" marR="0" indent="-907142" algn="l" defTabSz="584200" rtl="0" latinLnBrk="0">
        <a:lnSpc>
          <a:spcPct val="100000"/>
        </a:lnSpc>
        <a:spcBef>
          <a:spcPts val="4000"/>
        </a:spcBef>
        <a:spcAft>
          <a:spcPts val="0"/>
        </a:spcAft>
        <a:buClrTx/>
        <a:buSzPct val="100000"/>
        <a:buFontTx/>
        <a:buAutoNum type="arabicPeriod"/>
        <a:tabLst/>
        <a:defRPr sz="4000" b="0" i="0" u="none" strike="noStrike" cap="none" spc="0" baseline="0">
          <a:solidFill>
            <a:srgbClr val="3A9AFE"/>
          </a:solidFill>
          <a:uFillTx/>
          <a:latin typeface="Georgia"/>
          <a:ea typeface="Georgia"/>
          <a:cs typeface="Georgia"/>
          <a:sym typeface="Georgia"/>
        </a:defRPr>
      </a:lvl3pPr>
      <a:lvl4pPr marL="2812141" marR="0" indent="-907141" algn="l" defTabSz="584200" rtl="0" latinLnBrk="0">
        <a:lnSpc>
          <a:spcPct val="100000"/>
        </a:lnSpc>
        <a:spcBef>
          <a:spcPts val="4000"/>
        </a:spcBef>
        <a:spcAft>
          <a:spcPts val="0"/>
        </a:spcAft>
        <a:buClrTx/>
        <a:buSzPct val="100000"/>
        <a:buFontTx/>
        <a:buAutoNum type="alphaLcPeriod"/>
        <a:tabLst/>
        <a:defRPr sz="4000" b="0" i="0" u="none" strike="noStrike" cap="none" spc="0" baseline="0">
          <a:solidFill>
            <a:srgbClr val="3A9AFE"/>
          </a:solidFill>
          <a:uFillTx/>
          <a:latin typeface="Georgia"/>
          <a:ea typeface="Georgia"/>
          <a:cs typeface="Georgia"/>
          <a:sym typeface="Georgia"/>
        </a:defRPr>
      </a:lvl4pPr>
      <a:lvl5pPr marL="3447143" marR="0" indent="-907143" algn="l" defTabSz="584200" rtl="0" latinLnBrk="0">
        <a:lnSpc>
          <a:spcPct val="100000"/>
        </a:lnSpc>
        <a:spcBef>
          <a:spcPts val="4000"/>
        </a:spcBef>
        <a:spcAft>
          <a:spcPts val="0"/>
        </a:spcAft>
        <a:buClrTx/>
        <a:buSzPct val="100000"/>
        <a:buFontTx/>
        <a:buAutoNum type="romanLcPeriod"/>
        <a:tabLst/>
        <a:defRPr sz="4000" b="0" i="0" u="none" strike="noStrike" cap="none" spc="0" baseline="0">
          <a:solidFill>
            <a:srgbClr val="3A9AFE"/>
          </a:solidFill>
          <a:uFillTx/>
          <a:latin typeface="Georgia"/>
          <a:ea typeface="Georgia"/>
          <a:cs typeface="Georgia"/>
          <a:sym typeface="Georgia"/>
        </a:defRPr>
      </a:lvl5pPr>
      <a:lvl6pPr marL="3843420" marR="0" indent="-668421" algn="l" defTabSz="584200" rtl="0" latinLnBrk="0">
        <a:lnSpc>
          <a:spcPct val="100000"/>
        </a:lnSpc>
        <a:spcBef>
          <a:spcPts val="4000"/>
        </a:spcBef>
        <a:spcAft>
          <a:spcPts val="0"/>
        </a:spcAft>
        <a:buClrTx/>
        <a:buSzPct val="100000"/>
        <a:buFontTx/>
        <a:buAutoNum type="alphaUcPeriod"/>
        <a:tabLst/>
        <a:defRPr sz="4000" b="0" i="0" u="none" strike="noStrike" cap="none" spc="0" baseline="0">
          <a:solidFill>
            <a:srgbClr val="3A9AFE"/>
          </a:solidFill>
          <a:uFillTx/>
          <a:latin typeface="Georgia"/>
          <a:ea typeface="Georgia"/>
          <a:cs typeface="Georgia"/>
          <a:sym typeface="Georgia"/>
        </a:defRPr>
      </a:lvl6pPr>
      <a:lvl7pPr marL="4478420" marR="0" indent="-668420" algn="l" defTabSz="584200" rtl="0" latinLnBrk="0">
        <a:lnSpc>
          <a:spcPct val="100000"/>
        </a:lnSpc>
        <a:spcBef>
          <a:spcPts val="4000"/>
        </a:spcBef>
        <a:spcAft>
          <a:spcPts val="0"/>
        </a:spcAft>
        <a:buClrTx/>
        <a:buSzPct val="100000"/>
        <a:buFontTx/>
        <a:buAutoNum type="alphaUcPeriod"/>
        <a:tabLst/>
        <a:defRPr sz="4000" b="0" i="0" u="none" strike="noStrike" cap="none" spc="0" baseline="0">
          <a:solidFill>
            <a:srgbClr val="3A9AFE"/>
          </a:solidFill>
          <a:uFillTx/>
          <a:latin typeface="Georgia"/>
          <a:ea typeface="Georgia"/>
          <a:cs typeface="Georgia"/>
          <a:sym typeface="Georgia"/>
        </a:defRPr>
      </a:lvl7pPr>
      <a:lvl8pPr marL="5113420" marR="0" indent="-668420" algn="l" defTabSz="584200" rtl="0" latinLnBrk="0">
        <a:lnSpc>
          <a:spcPct val="100000"/>
        </a:lnSpc>
        <a:spcBef>
          <a:spcPts val="4000"/>
        </a:spcBef>
        <a:spcAft>
          <a:spcPts val="0"/>
        </a:spcAft>
        <a:buClrTx/>
        <a:buSzPct val="100000"/>
        <a:buFontTx/>
        <a:buAutoNum type="alphaUcPeriod"/>
        <a:tabLst/>
        <a:defRPr sz="4000" b="0" i="0" u="none" strike="noStrike" cap="none" spc="0" baseline="0">
          <a:solidFill>
            <a:srgbClr val="3A9AFE"/>
          </a:solidFill>
          <a:uFillTx/>
          <a:latin typeface="Georgia"/>
          <a:ea typeface="Georgia"/>
          <a:cs typeface="Georgia"/>
          <a:sym typeface="Georgia"/>
        </a:defRPr>
      </a:lvl8pPr>
      <a:lvl9pPr marL="5748420" marR="0" indent="-668420" algn="l" defTabSz="584200" rtl="0" latinLnBrk="0">
        <a:lnSpc>
          <a:spcPct val="100000"/>
        </a:lnSpc>
        <a:spcBef>
          <a:spcPts val="4000"/>
        </a:spcBef>
        <a:spcAft>
          <a:spcPts val="0"/>
        </a:spcAft>
        <a:buClrTx/>
        <a:buSzPct val="100000"/>
        <a:buFontTx/>
        <a:buAutoNum type="alphaUcPeriod"/>
        <a:tabLst/>
        <a:defRPr sz="4000" b="0" i="0" u="none" strike="noStrike" cap="none" spc="0" baseline="0">
          <a:solidFill>
            <a:srgbClr val="3A9AFE"/>
          </a:solidFill>
          <a:uFillTx/>
          <a:latin typeface="Georgia"/>
          <a:ea typeface="Georgia"/>
          <a:cs typeface="Georgia"/>
          <a:sym typeface="Georgia"/>
        </a:defRPr>
      </a:lvl9pPr>
    </p:bodyStyle>
    <p:otherStyle>
      <a:lvl1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Palatino"/>
        </a:defRPr>
      </a:lvl1pPr>
      <a:lvl2pPr marL="721893" marR="0" indent="-213894" algn="ctr" defTabSz="584200" rtl="0" latinLnBrk="0">
        <a:lnSpc>
          <a:spcPct val="100000"/>
        </a:lnSpc>
        <a:spcBef>
          <a:spcPts val="0"/>
        </a:spcBef>
        <a:spcAft>
          <a:spcPts val="0"/>
        </a:spcAft>
        <a:buClrTx/>
        <a:buSzPct val="70000"/>
        <a:buFontTx/>
        <a:buChar char="✤"/>
        <a:tabLst/>
        <a:defRPr sz="1600" b="0" i="0" u="none" strike="noStrike" cap="none" spc="0" baseline="0">
          <a:solidFill>
            <a:schemeClr val="tx1"/>
          </a:solidFill>
          <a:uFillTx/>
          <a:latin typeface="+mn-lt"/>
          <a:ea typeface="+mn-ea"/>
          <a:cs typeface="+mn-cs"/>
          <a:sym typeface="Palatino"/>
        </a:defRPr>
      </a:lvl2pPr>
      <a:lvl3pPr marL="1229894" marR="0" indent="-213894" algn="ctr" defTabSz="584200" rtl="0" latinLnBrk="0">
        <a:lnSpc>
          <a:spcPct val="100000"/>
        </a:lnSpc>
        <a:spcBef>
          <a:spcPts val="0"/>
        </a:spcBef>
        <a:spcAft>
          <a:spcPts val="0"/>
        </a:spcAft>
        <a:buClrTx/>
        <a:buSzPct val="70000"/>
        <a:buFontTx/>
        <a:buChar char="✤"/>
        <a:tabLst/>
        <a:defRPr sz="1600" b="0" i="0" u="none" strike="noStrike" cap="none" spc="0" baseline="0">
          <a:solidFill>
            <a:schemeClr val="tx1"/>
          </a:solidFill>
          <a:uFillTx/>
          <a:latin typeface="+mn-lt"/>
          <a:ea typeface="+mn-ea"/>
          <a:cs typeface="+mn-cs"/>
          <a:sym typeface="Palatino"/>
        </a:defRPr>
      </a:lvl3pPr>
      <a:lvl4pPr marL="1737893" marR="0" indent="-213893" algn="ctr" defTabSz="584200" rtl="0" latinLnBrk="0">
        <a:lnSpc>
          <a:spcPct val="100000"/>
        </a:lnSpc>
        <a:spcBef>
          <a:spcPts val="0"/>
        </a:spcBef>
        <a:spcAft>
          <a:spcPts val="0"/>
        </a:spcAft>
        <a:buClrTx/>
        <a:buSzPct val="70000"/>
        <a:buFontTx/>
        <a:buChar char="✤"/>
        <a:tabLst/>
        <a:defRPr sz="1600" b="0" i="0" u="none" strike="noStrike" cap="none" spc="0" baseline="0">
          <a:solidFill>
            <a:schemeClr val="tx1"/>
          </a:solidFill>
          <a:uFillTx/>
          <a:latin typeface="+mn-lt"/>
          <a:ea typeface="+mn-ea"/>
          <a:cs typeface="+mn-cs"/>
          <a:sym typeface="Palatino"/>
        </a:defRPr>
      </a:lvl4pPr>
      <a:lvl5pPr marL="2245893" marR="0" indent="-213893" algn="ctr" defTabSz="584200" rtl="0" latinLnBrk="0">
        <a:lnSpc>
          <a:spcPct val="100000"/>
        </a:lnSpc>
        <a:spcBef>
          <a:spcPts val="0"/>
        </a:spcBef>
        <a:spcAft>
          <a:spcPts val="0"/>
        </a:spcAft>
        <a:buClrTx/>
        <a:buSzPct val="70000"/>
        <a:buFontTx/>
        <a:buChar char="✤"/>
        <a:tabLst/>
        <a:defRPr sz="1600" b="0" i="0" u="none" strike="noStrike" cap="none" spc="0" baseline="0">
          <a:solidFill>
            <a:schemeClr val="tx1"/>
          </a:solidFill>
          <a:uFillTx/>
          <a:latin typeface="+mn-lt"/>
          <a:ea typeface="+mn-ea"/>
          <a:cs typeface="+mn-cs"/>
          <a:sym typeface="Palatino"/>
        </a:defRPr>
      </a:lvl5pPr>
      <a:lvl6pPr marL="2753893" marR="0" indent="-213893" algn="ctr" defTabSz="584200" rtl="0" latinLnBrk="0">
        <a:lnSpc>
          <a:spcPct val="100000"/>
        </a:lnSpc>
        <a:spcBef>
          <a:spcPts val="0"/>
        </a:spcBef>
        <a:spcAft>
          <a:spcPts val="0"/>
        </a:spcAft>
        <a:buClrTx/>
        <a:buSzPct val="70000"/>
        <a:buFontTx/>
        <a:buChar char="✤"/>
        <a:tabLst/>
        <a:defRPr sz="1600" b="0" i="0" u="none" strike="noStrike" cap="none" spc="0" baseline="0">
          <a:solidFill>
            <a:schemeClr val="tx1"/>
          </a:solidFill>
          <a:uFillTx/>
          <a:latin typeface="+mn-lt"/>
          <a:ea typeface="+mn-ea"/>
          <a:cs typeface="+mn-cs"/>
          <a:sym typeface="Palatino"/>
        </a:defRPr>
      </a:lvl6pPr>
      <a:lvl7pPr marL="3261894" marR="0" indent="-213894" algn="ctr" defTabSz="584200" rtl="0" latinLnBrk="0">
        <a:lnSpc>
          <a:spcPct val="100000"/>
        </a:lnSpc>
        <a:spcBef>
          <a:spcPts val="0"/>
        </a:spcBef>
        <a:spcAft>
          <a:spcPts val="0"/>
        </a:spcAft>
        <a:buClrTx/>
        <a:buSzPct val="70000"/>
        <a:buFontTx/>
        <a:buChar char="✤"/>
        <a:tabLst/>
        <a:defRPr sz="1600" b="0" i="0" u="none" strike="noStrike" cap="none" spc="0" baseline="0">
          <a:solidFill>
            <a:schemeClr val="tx1"/>
          </a:solidFill>
          <a:uFillTx/>
          <a:latin typeface="+mn-lt"/>
          <a:ea typeface="+mn-ea"/>
          <a:cs typeface="+mn-cs"/>
          <a:sym typeface="Palatino"/>
        </a:defRPr>
      </a:lvl7pPr>
      <a:lvl8pPr marL="3769893" marR="0" indent="-213893" algn="ctr" defTabSz="584200" rtl="0" latinLnBrk="0">
        <a:lnSpc>
          <a:spcPct val="100000"/>
        </a:lnSpc>
        <a:spcBef>
          <a:spcPts val="0"/>
        </a:spcBef>
        <a:spcAft>
          <a:spcPts val="0"/>
        </a:spcAft>
        <a:buClrTx/>
        <a:buSzPct val="70000"/>
        <a:buFontTx/>
        <a:buChar char="✤"/>
        <a:tabLst/>
        <a:defRPr sz="1600" b="0" i="0" u="none" strike="noStrike" cap="none" spc="0" baseline="0">
          <a:solidFill>
            <a:schemeClr val="tx1"/>
          </a:solidFill>
          <a:uFillTx/>
          <a:latin typeface="+mn-lt"/>
          <a:ea typeface="+mn-ea"/>
          <a:cs typeface="+mn-cs"/>
          <a:sym typeface="Palatino"/>
        </a:defRPr>
      </a:lvl8pPr>
      <a:lvl9pPr marL="4277893" marR="0" indent="-213893" algn="ctr" defTabSz="584200" rtl="0" latinLnBrk="0">
        <a:lnSpc>
          <a:spcPct val="100000"/>
        </a:lnSpc>
        <a:spcBef>
          <a:spcPts val="0"/>
        </a:spcBef>
        <a:spcAft>
          <a:spcPts val="0"/>
        </a:spcAft>
        <a:buClrTx/>
        <a:buSzPct val="70000"/>
        <a:buFontTx/>
        <a:buChar char="✤"/>
        <a:tabLst/>
        <a:defRPr sz="1600" b="0" i="0" u="none" strike="noStrike" cap="none" spc="0" baseline="0">
          <a:solidFill>
            <a:schemeClr val="tx1"/>
          </a:solidFill>
          <a:uFillTx/>
          <a:latin typeface="+mn-lt"/>
          <a:ea typeface="+mn-ea"/>
          <a:cs typeface="+mn-cs"/>
          <a:sym typeface="Palatino"/>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hyperlink" Target="https://publiccounsel.org/publications/a-guide-to-planning-for-your-childs-care-family-preparedness/"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oag.ca.gov/ab495/reporting"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hyperlink" Target="https://gcc02.safelinks.protection.outlook.com/?url=https%3A%2F%2Fwww.cdss.ca.gov%2Fcdssweb%2Fentres%2Fforms%2FEnglish%2FLIC624B.PDF&amp;data=05%7C02%7CChristopher.Jackson%40dss.ca.gov%7Cb3214e4b8db04d42c0a408de627a127e%7C0235ba6b2cf04b75bc5dd6187ce33de3%7C1%7C0%7C639056473924411552%7CUnknown%7CTWFpbGZsb3d8eyJFbXB0eU1hcGkiOnRydWUsIlYiOiIwLjAuMDAwMCIsIlAiOiJXaW4zMiIsIkFOIjoiTWFpbCIsIldUIjoyfQ%3D%3D%7C0%7C%7C%7C&amp;sdata=LPeXeC6vVSf2tHk4oojAC1PFeBHhYB3h0ZdBOk%2BUXPk%3D&amp;reserved=0" TargetMode="External"/><Relationship Id="rId4" Type="http://schemas.openxmlformats.org/officeDocument/2006/relationships/hyperlink" Target="https://www.cdss.ca.gov/cdssweb/entres/forms/English/LIC624.PDF"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allinforsafeschools.org/"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publiccounsel.org/publications/faqs-on-nonprofit-and-small-business-rights-with-respect-to-immigration-enforcement-ice/?trk=feed-detail_main-feed-card_feed-article-content"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oag.ca.gov/system/files/media/ece-childcare-guidance-model-policies-public.pdf"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publiccounsel.org/issues/community-development/early-care-education/#get-help"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 Id="rId5" Type="http://schemas.openxmlformats.org/officeDocument/2006/relationships/hyperlink" Target="https://allinforhealth.org/safe-schools/" TargetMode="External"/><Relationship Id="rId4" Type="http://schemas.openxmlformats.org/officeDocument/2006/relationships/hyperlink" Target="https://oag.ca.gov/system/files/media/ece-childcare-guidance-model-policies-public.pdf"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s://oag.ca.gov/system/files/attachments/press-docs/SB%2081%20Bulletin%20-%20October%202025.pdf" TargetMode="External"/><Relationship Id="rId3" Type="http://schemas.openxmlformats.org/officeDocument/2006/relationships/hyperlink" Target="https://publiccounsel.org/publications/work-authorization-faq-for-employers/" TargetMode="External"/><Relationship Id="rId7" Type="http://schemas.openxmlformats.org/officeDocument/2006/relationships/hyperlink" Target="https://publiccounsel.org/publications/a-guide-to-planning-for-your-childs-care-family-preparedness/"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hyperlink" Target="https://www.ilrc.org/resources/step-step-family-preparedness-plan" TargetMode="External"/><Relationship Id="rId5" Type="http://schemas.openxmlformats.org/officeDocument/2006/relationships/hyperlink" Target="https://publiccounsel.org/publications/faqs-on-nonprofit-and-small-business-rights-with-respect-to-immigration-enforcement-ice/" TargetMode="External"/><Relationship Id="rId4" Type="http://schemas.openxmlformats.org/officeDocument/2006/relationships/hyperlink" Target="https://www.uscis.gov/book/export/html/59502"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ccijustice.org/carrn"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Presentation Title"/>
          <p:cNvSpPr txBox="1">
            <a:spLocks noGrp="1"/>
          </p:cNvSpPr>
          <p:nvPr>
            <p:ph type="title"/>
          </p:nvPr>
        </p:nvSpPr>
        <p:spPr>
          <a:xfrm>
            <a:off x="1015999" y="1817371"/>
            <a:ext cx="8958339" cy="4810797"/>
          </a:xfrm>
          <a:prstGeom prst="rect">
            <a:avLst/>
          </a:prstGeom>
        </p:spPr>
        <p:txBody>
          <a:bodyPr>
            <a:normAutofit fontScale="90000"/>
          </a:bodyPr>
          <a:lstStyle/>
          <a:p>
            <a:pPr algn="l"/>
            <a:br>
              <a:rPr lang="en-US" sz="6000" b="1" dirty="0">
                <a:solidFill>
                  <a:srgbClr val="FFFFFF"/>
                </a:solidFill>
                <a:latin typeface="Georgia" panose="02040502050405020303" pitchFamily="18" charset="0"/>
              </a:rPr>
            </a:br>
            <a:r>
              <a:rPr lang="en-US" sz="6000" b="1" dirty="0">
                <a:solidFill>
                  <a:srgbClr val="FFFFFF"/>
                </a:solidFill>
                <a:latin typeface="Georgia" panose="02040502050405020303" pitchFamily="18" charset="0"/>
              </a:rPr>
              <a:t>Promoting Safe Early Care and Education for All</a:t>
            </a:r>
            <a:br>
              <a:rPr lang="en-US" sz="6000" b="1" dirty="0">
                <a:solidFill>
                  <a:srgbClr val="FFFFFF"/>
                </a:solidFill>
                <a:latin typeface="Georgia" panose="02040502050405020303" pitchFamily="18" charset="0"/>
              </a:rPr>
            </a:br>
            <a:br>
              <a:rPr lang="en-US" sz="6000" b="1" dirty="0">
                <a:solidFill>
                  <a:srgbClr val="FFFFFF"/>
                </a:solidFill>
                <a:latin typeface="Georgia" panose="02040502050405020303" pitchFamily="18" charset="0"/>
              </a:rPr>
            </a:br>
            <a:r>
              <a:rPr lang="en-US" sz="3100" b="1" dirty="0">
                <a:solidFill>
                  <a:srgbClr val="3A9AFE"/>
                </a:solidFill>
                <a:latin typeface="Georgia" panose="02040502050405020303" pitchFamily="18" charset="0"/>
              </a:rPr>
              <a:t>California AB 495 / Family Preparedness Plan Act</a:t>
            </a:r>
            <a:endParaRPr sz="3100" dirty="0">
              <a:solidFill>
                <a:srgbClr val="3A9AFE"/>
              </a:solidFill>
              <a:latin typeface="Georgia" panose="02040502050405020303" pitchFamily="18" charset="0"/>
            </a:endParaRPr>
          </a:p>
        </p:txBody>
      </p:sp>
      <p:sp>
        <p:nvSpPr>
          <p:cNvPr id="7" name="Supplemental info (e.g., date, event, reference)">
            <a:extLst>
              <a:ext uri="{FF2B5EF4-FFF2-40B4-BE49-F238E27FC236}">
                <a16:creationId xmlns:a16="http://schemas.microsoft.com/office/drawing/2014/main" id="{1A8E9BCF-B51B-5787-77F6-BD7E97DA9E7C}"/>
              </a:ext>
            </a:extLst>
          </p:cNvPr>
          <p:cNvSpPr txBox="1">
            <a:spLocks noGrp="1"/>
          </p:cNvSpPr>
          <p:nvPr>
            <p:ph type="body" sz="quarter" idx="1"/>
          </p:nvPr>
        </p:nvSpPr>
        <p:spPr>
          <a:xfrm>
            <a:off x="1015999" y="8849183"/>
            <a:ext cx="6527671" cy="444503"/>
          </a:xfrm>
          <a:prstGeom prst="rect">
            <a:avLst/>
          </a:prstGeom>
        </p:spPr>
        <p:txBody>
          <a:bodyPr>
            <a:normAutofit lnSpcReduction="10000"/>
          </a:bodyPr>
          <a:lstStyle/>
          <a:p>
            <a:r>
              <a:rPr lang="en-US" dirty="0"/>
              <a:t>June 23, 2026</a:t>
            </a:r>
            <a:endParaRPr dirty="0"/>
          </a:p>
        </p:txBody>
      </p:sp>
      <p:pic>
        <p:nvPicPr>
          <p:cNvPr id="6" name="Picture 5">
            <a:extLst>
              <a:ext uri="{FF2B5EF4-FFF2-40B4-BE49-F238E27FC236}">
                <a16:creationId xmlns:a16="http://schemas.microsoft.com/office/drawing/2014/main" id="{763961D2-6473-4803-B4F9-0D974DFEC75A}"/>
              </a:ext>
            </a:extLst>
          </p:cNvPr>
          <p:cNvPicPr>
            <a:picLocks noChangeAspect="1"/>
          </p:cNvPicPr>
          <p:nvPr/>
        </p:nvPicPr>
        <p:blipFill>
          <a:blip r:embed="rId3"/>
          <a:stretch>
            <a:fillRect/>
          </a:stretch>
        </p:blipFill>
        <p:spPr>
          <a:xfrm>
            <a:off x="9250205" y="4431430"/>
            <a:ext cx="3754595" cy="4180115"/>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14FE7-8474-1F60-4AC4-07C8DC5B2B00}"/>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836B1A0D-B641-B35D-5567-93FAEEB831DC}"/>
              </a:ext>
            </a:extLst>
          </p:cNvPr>
          <p:cNvSpPr txBox="1">
            <a:spLocks noGrp="1"/>
          </p:cNvSpPr>
          <p:nvPr>
            <p:ph type="title"/>
          </p:nvPr>
        </p:nvSpPr>
        <p:spPr>
          <a:xfrm>
            <a:off x="1263650" y="3679444"/>
            <a:ext cx="10477500" cy="2108200"/>
          </a:xfrm>
          <a:prstGeom prst="rect">
            <a:avLst/>
          </a:prstGeom>
        </p:spPr>
        <p:txBody>
          <a:bodyPr>
            <a:normAutofit/>
          </a:bodyPr>
          <a:lstStyle/>
          <a:p>
            <a:r>
              <a:rPr lang="en-US" dirty="0"/>
              <a:t>What Is AB 495?</a:t>
            </a:r>
            <a:endParaRPr dirty="0"/>
          </a:p>
        </p:txBody>
      </p:sp>
    </p:spTree>
    <p:extLst>
      <p:ext uri="{BB962C8B-B14F-4D97-AF65-F5344CB8AC3E}">
        <p14:creationId xmlns:p14="http://schemas.microsoft.com/office/powerpoint/2010/main" val="95073202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4ACA4-4729-4476-400C-BDD03176AB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3DF4D2-3B0C-947D-3803-F2923AA205A5}"/>
              </a:ext>
            </a:extLst>
          </p:cNvPr>
          <p:cNvSpPr>
            <a:spLocks noGrp="1"/>
          </p:cNvSpPr>
          <p:nvPr>
            <p:ph type="title"/>
          </p:nvPr>
        </p:nvSpPr>
        <p:spPr>
          <a:xfrm>
            <a:off x="1013626" y="404351"/>
            <a:ext cx="10972800" cy="1185021"/>
          </a:xfrm>
        </p:spPr>
        <p:txBody>
          <a:bodyPr>
            <a:noAutofit/>
          </a:bodyPr>
          <a:lstStyle/>
          <a:p>
            <a:r>
              <a:rPr lang="en-US" sz="5000" dirty="0">
                <a:solidFill>
                  <a:schemeClr val="bg1">
                    <a:lumMod val="60000"/>
                    <a:lumOff val="40000"/>
                  </a:schemeClr>
                </a:solidFill>
              </a:rPr>
              <a:t>About AB 495</a:t>
            </a:r>
          </a:p>
        </p:txBody>
      </p:sp>
      <p:sp>
        <p:nvSpPr>
          <p:cNvPr id="3" name="Text Placeholder 2">
            <a:extLst>
              <a:ext uri="{FF2B5EF4-FFF2-40B4-BE49-F238E27FC236}">
                <a16:creationId xmlns:a16="http://schemas.microsoft.com/office/drawing/2014/main" id="{904522B8-1379-763F-234B-9D9F61D1B9F9}"/>
              </a:ext>
            </a:extLst>
          </p:cNvPr>
          <p:cNvSpPr>
            <a:spLocks noGrp="1"/>
          </p:cNvSpPr>
          <p:nvPr>
            <p:ph type="body" idx="1"/>
          </p:nvPr>
        </p:nvSpPr>
        <p:spPr>
          <a:xfrm>
            <a:off x="1018376" y="2441873"/>
            <a:ext cx="10968050" cy="6154764"/>
          </a:xfrm>
        </p:spPr>
        <p:txBody>
          <a:bodyPr>
            <a:normAutofit fontScale="85000" lnSpcReduction="10000"/>
          </a:bodyPr>
          <a:lstStyle/>
          <a:p>
            <a:pPr marL="0" indent="0">
              <a:buNone/>
            </a:pPr>
            <a:r>
              <a:rPr lang="en-US" sz="3200" dirty="0">
                <a:solidFill>
                  <a:srgbClr val="002060"/>
                </a:solidFill>
              </a:rPr>
              <a:t>AB 495 is the Family Preparedness Plan Act of 2025, a California law designed to protect family privacy and children’s wellbeing when immigration enforcement threatens family stability. </a:t>
            </a:r>
          </a:p>
          <a:p>
            <a:pPr marL="457200" indent="-457200">
              <a:buFont typeface="Arial" panose="020B0604020202020204" pitchFamily="34" charset="0"/>
              <a:buChar char="•"/>
            </a:pPr>
            <a:r>
              <a:rPr lang="en-US" sz="3200" dirty="0">
                <a:solidFill>
                  <a:srgbClr val="002060"/>
                </a:solidFill>
              </a:rPr>
              <a:t>Requires CA Attorney General to issue guidance and model policies for childcare providers </a:t>
            </a:r>
          </a:p>
          <a:p>
            <a:pPr marL="457200" indent="-457200">
              <a:buFont typeface="Arial" panose="020B0604020202020204" pitchFamily="34" charset="0"/>
              <a:buChar char="•"/>
            </a:pPr>
            <a:r>
              <a:rPr lang="en-US" sz="3200" dirty="0">
                <a:solidFill>
                  <a:srgbClr val="002060"/>
                </a:solidFill>
              </a:rPr>
              <a:t>Requires certain childcare providers to adopt these policies by </a:t>
            </a:r>
            <a:r>
              <a:rPr lang="en-US" sz="3200" b="1" dirty="0">
                <a:solidFill>
                  <a:srgbClr val="002060"/>
                </a:solidFill>
              </a:rPr>
              <a:t>July 1, 2026</a:t>
            </a:r>
          </a:p>
          <a:p>
            <a:pPr marL="457200" indent="-457200">
              <a:buFont typeface="Arial" panose="020B0604020202020204" pitchFamily="34" charset="0"/>
              <a:buChar char="•"/>
            </a:pPr>
            <a:r>
              <a:rPr lang="en-US" sz="3200" dirty="0">
                <a:solidFill>
                  <a:srgbClr val="002060"/>
                </a:solidFill>
              </a:rPr>
              <a:t>Focuses on keeping facilities and children safe and accessible regardless of immigration status</a:t>
            </a:r>
          </a:p>
          <a:p>
            <a:pPr marL="457200" indent="-457200">
              <a:buFont typeface="Arial" panose="020B0604020202020204" pitchFamily="34" charset="0"/>
              <a:buChar char="•"/>
            </a:pPr>
            <a:r>
              <a:rPr lang="en-US" sz="3200" dirty="0">
                <a:solidFill>
                  <a:srgbClr val="002060"/>
                </a:solidFill>
              </a:rPr>
              <a:t>Encourages emergency preparedness for families </a:t>
            </a:r>
          </a:p>
        </p:txBody>
      </p:sp>
      <p:sp>
        <p:nvSpPr>
          <p:cNvPr id="5" name="Chapter Name, if relevant">
            <a:extLst>
              <a:ext uri="{FF2B5EF4-FFF2-40B4-BE49-F238E27FC236}">
                <a16:creationId xmlns:a16="http://schemas.microsoft.com/office/drawing/2014/main" id="{44BE935A-0376-6B77-965D-1B36E2E19A4A}"/>
              </a:ext>
            </a:extLst>
          </p:cNvPr>
          <p:cNvSpPr>
            <a:spLocks noGrp="1"/>
          </p:cNvSpPr>
          <p:nvPr>
            <p:ph type="body" idx="21"/>
          </p:nvPr>
        </p:nvSpPr>
        <p:spPr>
          <a:xfrm>
            <a:off x="1016000" y="8817185"/>
            <a:ext cx="7007460" cy="89309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What is AB 495?</a:t>
            </a:r>
            <a:endParaRPr dirty="0"/>
          </a:p>
        </p:txBody>
      </p:sp>
    </p:spTree>
    <p:extLst>
      <p:ext uri="{BB962C8B-B14F-4D97-AF65-F5344CB8AC3E}">
        <p14:creationId xmlns:p14="http://schemas.microsoft.com/office/powerpoint/2010/main" val="367062570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CEEA5-1F7C-9174-1D93-50D2788262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B9B766-57D3-DBA1-4D05-6E55FF3F3475}"/>
              </a:ext>
            </a:extLst>
          </p:cNvPr>
          <p:cNvSpPr>
            <a:spLocks noGrp="1"/>
          </p:cNvSpPr>
          <p:nvPr>
            <p:ph type="title"/>
          </p:nvPr>
        </p:nvSpPr>
        <p:spPr>
          <a:xfrm>
            <a:off x="1013626" y="404351"/>
            <a:ext cx="10972800" cy="1185021"/>
          </a:xfrm>
        </p:spPr>
        <p:txBody>
          <a:bodyPr>
            <a:noAutofit/>
          </a:bodyPr>
          <a:lstStyle/>
          <a:p>
            <a:r>
              <a:rPr lang="en-US" sz="5000" dirty="0">
                <a:solidFill>
                  <a:schemeClr val="bg1">
                    <a:lumMod val="60000"/>
                    <a:lumOff val="40000"/>
                  </a:schemeClr>
                </a:solidFill>
              </a:rPr>
              <a:t>Before vs. After AB 495</a:t>
            </a:r>
          </a:p>
        </p:txBody>
      </p:sp>
      <p:sp>
        <p:nvSpPr>
          <p:cNvPr id="3" name="Text Placeholder 2">
            <a:extLst>
              <a:ext uri="{FF2B5EF4-FFF2-40B4-BE49-F238E27FC236}">
                <a16:creationId xmlns:a16="http://schemas.microsoft.com/office/drawing/2014/main" id="{DA75C369-C523-FF71-6CDC-BE7DE3D10A96}"/>
              </a:ext>
            </a:extLst>
          </p:cNvPr>
          <p:cNvSpPr>
            <a:spLocks noGrp="1"/>
          </p:cNvSpPr>
          <p:nvPr>
            <p:ph type="body" idx="1"/>
          </p:nvPr>
        </p:nvSpPr>
        <p:spPr>
          <a:xfrm>
            <a:off x="1018376" y="2441873"/>
            <a:ext cx="10968050" cy="6154764"/>
          </a:xfrm>
        </p:spPr>
        <p:txBody>
          <a:bodyPr>
            <a:normAutofit/>
          </a:bodyPr>
          <a:lstStyle/>
          <a:p>
            <a:pPr marL="0" indent="0">
              <a:buNone/>
            </a:pPr>
            <a:r>
              <a:rPr lang="en-US" sz="3200" dirty="0">
                <a:solidFill>
                  <a:srgbClr val="002060"/>
                </a:solidFill>
              </a:rPr>
              <a:t>Before AB 495, many child care providers relied on general privacy laws or school-based guidance that did not directly address child care settings. </a:t>
            </a:r>
          </a:p>
          <a:p>
            <a:pPr marL="0" indent="0">
              <a:buNone/>
            </a:pPr>
            <a:r>
              <a:rPr lang="en-US" sz="3200" dirty="0">
                <a:solidFill>
                  <a:srgbClr val="002060"/>
                </a:solidFill>
              </a:rPr>
              <a:t>After AB 495, providers have specific statewide rules and model policies to follow that limit the impacts of immigration enforcement on children and families. </a:t>
            </a:r>
          </a:p>
        </p:txBody>
      </p:sp>
      <p:sp>
        <p:nvSpPr>
          <p:cNvPr id="5" name="Chapter Name, if relevant">
            <a:extLst>
              <a:ext uri="{FF2B5EF4-FFF2-40B4-BE49-F238E27FC236}">
                <a16:creationId xmlns:a16="http://schemas.microsoft.com/office/drawing/2014/main" id="{DDCE3E80-D5DF-9EA1-8A05-4833983B5FE9}"/>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What is AB 495?</a:t>
            </a:r>
            <a:endParaRPr dirty="0"/>
          </a:p>
        </p:txBody>
      </p:sp>
    </p:spTree>
    <p:extLst>
      <p:ext uri="{BB962C8B-B14F-4D97-AF65-F5344CB8AC3E}">
        <p14:creationId xmlns:p14="http://schemas.microsoft.com/office/powerpoint/2010/main" val="276612361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1CBCB-7355-3BD0-A781-FCACC95A4708}"/>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912E9F0C-CCDE-60FC-109F-61CF127BAAF6}"/>
              </a:ext>
            </a:extLst>
          </p:cNvPr>
          <p:cNvSpPr txBox="1">
            <a:spLocks noGrp="1"/>
          </p:cNvSpPr>
          <p:nvPr>
            <p:ph type="title"/>
          </p:nvPr>
        </p:nvSpPr>
        <p:spPr>
          <a:xfrm>
            <a:off x="0" y="3679444"/>
            <a:ext cx="13004800" cy="2108200"/>
          </a:xfrm>
          <a:prstGeom prst="rect">
            <a:avLst/>
          </a:prstGeom>
        </p:spPr>
        <p:txBody>
          <a:bodyPr>
            <a:normAutofit/>
          </a:bodyPr>
          <a:lstStyle/>
          <a:p>
            <a:r>
              <a:rPr lang="en-US" dirty="0"/>
              <a:t>Who Is Covered By AB 495?</a:t>
            </a:r>
            <a:endParaRPr dirty="0"/>
          </a:p>
        </p:txBody>
      </p:sp>
    </p:spTree>
    <p:extLst>
      <p:ext uri="{BB962C8B-B14F-4D97-AF65-F5344CB8AC3E}">
        <p14:creationId xmlns:p14="http://schemas.microsoft.com/office/powerpoint/2010/main" val="54002018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7FE84-F22D-C775-2A13-26181EC723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A21A27-679D-D2AD-BEE9-4B19B99C370A}"/>
              </a:ext>
            </a:extLst>
          </p:cNvPr>
          <p:cNvSpPr>
            <a:spLocks noGrp="1"/>
          </p:cNvSpPr>
          <p:nvPr>
            <p:ph type="title"/>
          </p:nvPr>
        </p:nvSpPr>
        <p:spPr>
          <a:xfrm>
            <a:off x="1013626" y="404351"/>
            <a:ext cx="10972800" cy="1185021"/>
          </a:xfrm>
        </p:spPr>
        <p:txBody>
          <a:bodyPr>
            <a:noAutofit/>
          </a:bodyPr>
          <a:lstStyle/>
          <a:p>
            <a:r>
              <a:rPr lang="en-US" sz="5000" dirty="0">
                <a:solidFill>
                  <a:schemeClr val="bg1">
                    <a:lumMod val="60000"/>
                    <a:lumOff val="40000"/>
                  </a:schemeClr>
                </a:solidFill>
              </a:rPr>
              <a:t>Does AB 495 apply to my child care program?</a:t>
            </a:r>
          </a:p>
        </p:txBody>
      </p:sp>
      <p:sp>
        <p:nvSpPr>
          <p:cNvPr id="3" name="Text Placeholder 2">
            <a:extLst>
              <a:ext uri="{FF2B5EF4-FFF2-40B4-BE49-F238E27FC236}">
                <a16:creationId xmlns:a16="http://schemas.microsoft.com/office/drawing/2014/main" id="{789B5253-A168-3F06-9D4B-704D414CB5AB}"/>
              </a:ext>
            </a:extLst>
          </p:cNvPr>
          <p:cNvSpPr>
            <a:spLocks noGrp="1"/>
          </p:cNvSpPr>
          <p:nvPr>
            <p:ph type="body" idx="1"/>
          </p:nvPr>
        </p:nvSpPr>
        <p:spPr>
          <a:xfrm>
            <a:off x="1018376" y="2441873"/>
            <a:ext cx="10968050" cy="6154764"/>
          </a:xfrm>
        </p:spPr>
        <p:txBody>
          <a:bodyPr>
            <a:normAutofit fontScale="70000" lnSpcReduction="20000"/>
          </a:bodyPr>
          <a:lstStyle/>
          <a:p>
            <a:pPr marL="0" indent="0">
              <a:buNone/>
            </a:pPr>
            <a:r>
              <a:rPr lang="en-US" b="1" dirty="0">
                <a:solidFill>
                  <a:schemeClr val="tx1"/>
                </a:solidFill>
              </a:rPr>
              <a:t>Yes, AB 495 applies to:</a:t>
            </a:r>
          </a:p>
          <a:p>
            <a:pPr marL="457200" indent="-457200">
              <a:buFont typeface="Arial" panose="020B0604020202020204" pitchFamily="34" charset="0"/>
              <a:buChar char="•"/>
            </a:pPr>
            <a:r>
              <a:rPr lang="en-US" sz="3200" dirty="0">
                <a:solidFill>
                  <a:srgbClr val="002060"/>
                </a:solidFill>
              </a:rPr>
              <a:t>California state preschool programs (licensed and license-exempt)</a:t>
            </a:r>
          </a:p>
          <a:p>
            <a:pPr marL="457200" indent="-457200">
              <a:buFont typeface="Arial" panose="020B0604020202020204" pitchFamily="34" charset="0"/>
              <a:buChar char="•"/>
            </a:pPr>
            <a:r>
              <a:rPr lang="en-US" sz="3200" dirty="0">
                <a:solidFill>
                  <a:srgbClr val="002060"/>
                </a:solidFill>
              </a:rPr>
              <a:t>Licensed child care centers and homes</a:t>
            </a:r>
          </a:p>
          <a:p>
            <a:pPr marL="0" indent="0">
              <a:buNone/>
            </a:pPr>
            <a:r>
              <a:rPr lang="en-US" b="1" dirty="0">
                <a:solidFill>
                  <a:schemeClr val="accent3"/>
                </a:solidFill>
              </a:rPr>
              <a:t>No, AB 495 does not apply to:</a:t>
            </a:r>
          </a:p>
          <a:p>
            <a:pPr marL="457200" indent="-457200">
              <a:buFont typeface="Arial" panose="020B0604020202020204" pitchFamily="34" charset="0"/>
              <a:buChar char="•"/>
            </a:pPr>
            <a:r>
              <a:rPr lang="en-US" sz="3200" dirty="0">
                <a:solidFill>
                  <a:schemeClr val="bg1"/>
                </a:solidFill>
              </a:rPr>
              <a:t>Providers caring for children who are related to them</a:t>
            </a:r>
          </a:p>
          <a:p>
            <a:pPr marL="457200" indent="-457200">
              <a:buFont typeface="Arial" panose="020B0604020202020204" pitchFamily="34" charset="0"/>
              <a:buChar char="•"/>
            </a:pPr>
            <a:r>
              <a:rPr lang="en-US" sz="3200" dirty="0">
                <a:solidFill>
                  <a:schemeClr val="bg1"/>
                </a:solidFill>
              </a:rPr>
              <a:t>Providers caring for one family in addition to their own</a:t>
            </a:r>
          </a:p>
          <a:p>
            <a:pPr marL="457200" indent="-457200">
              <a:buFont typeface="Arial" panose="020B0604020202020204" pitchFamily="34" charset="0"/>
              <a:buChar char="•"/>
            </a:pPr>
            <a:r>
              <a:rPr lang="en-US" sz="3200" dirty="0">
                <a:solidFill>
                  <a:schemeClr val="bg1"/>
                </a:solidFill>
              </a:rPr>
              <a:t>Certain parent-run-co-op daycares</a:t>
            </a:r>
          </a:p>
          <a:p>
            <a:pPr marL="457200" indent="-457200">
              <a:buFont typeface="Arial" panose="020B0604020202020204" pitchFamily="34" charset="0"/>
              <a:buChar char="•"/>
            </a:pPr>
            <a:r>
              <a:rPr lang="en-US" sz="3200" dirty="0">
                <a:solidFill>
                  <a:schemeClr val="bg1"/>
                </a:solidFill>
              </a:rPr>
              <a:t>Certain temporary on-site daycares </a:t>
            </a:r>
          </a:p>
          <a:p>
            <a:pPr marL="0" indent="0">
              <a:buNone/>
            </a:pPr>
            <a:endParaRPr lang="en-US" sz="3200" dirty="0">
              <a:solidFill>
                <a:schemeClr val="accent3"/>
              </a:solidFill>
            </a:endParaRPr>
          </a:p>
          <a:p>
            <a:pPr marL="0" indent="0">
              <a:buNone/>
            </a:pPr>
            <a:endParaRPr lang="en-US" sz="3200" dirty="0">
              <a:solidFill>
                <a:srgbClr val="002060"/>
              </a:solidFill>
            </a:endParaRPr>
          </a:p>
        </p:txBody>
      </p:sp>
      <p:sp>
        <p:nvSpPr>
          <p:cNvPr id="5" name="Chapter Name, if relevant">
            <a:extLst>
              <a:ext uri="{FF2B5EF4-FFF2-40B4-BE49-F238E27FC236}">
                <a16:creationId xmlns:a16="http://schemas.microsoft.com/office/drawing/2014/main" id="{796C5E41-3656-F8BA-39DD-DC0C6EAB6713}"/>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Who is covered by AB 495? </a:t>
            </a:r>
            <a:endParaRPr dirty="0"/>
          </a:p>
        </p:txBody>
      </p:sp>
      <p:sp>
        <p:nvSpPr>
          <p:cNvPr id="4" name="TextBox 3">
            <a:extLst>
              <a:ext uri="{FF2B5EF4-FFF2-40B4-BE49-F238E27FC236}">
                <a16:creationId xmlns:a16="http://schemas.microsoft.com/office/drawing/2014/main" id="{12E75542-30F0-36FB-27C9-BD07EC4C5C8E}"/>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259014025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6F92C-4F2D-5162-4687-CFEFD09A16B5}"/>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59AE5C39-D88C-53D2-A57C-E517772691AE}"/>
              </a:ext>
            </a:extLst>
          </p:cNvPr>
          <p:cNvSpPr txBox="1">
            <a:spLocks noGrp="1"/>
          </p:cNvSpPr>
          <p:nvPr>
            <p:ph type="title"/>
          </p:nvPr>
        </p:nvSpPr>
        <p:spPr>
          <a:xfrm>
            <a:off x="1263650" y="3679444"/>
            <a:ext cx="11217910" cy="2108200"/>
          </a:xfrm>
          <a:prstGeom prst="rect">
            <a:avLst/>
          </a:prstGeom>
        </p:spPr>
        <p:txBody>
          <a:bodyPr>
            <a:normAutofit fontScale="90000"/>
          </a:bodyPr>
          <a:lstStyle/>
          <a:p>
            <a:r>
              <a:rPr lang="en-US" dirty="0"/>
              <a:t>What Does AB 495 Require?</a:t>
            </a:r>
            <a:endParaRPr dirty="0"/>
          </a:p>
        </p:txBody>
      </p:sp>
    </p:spTree>
    <p:extLst>
      <p:ext uri="{BB962C8B-B14F-4D97-AF65-F5344CB8AC3E}">
        <p14:creationId xmlns:p14="http://schemas.microsoft.com/office/powerpoint/2010/main" val="405243798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871DE-2BE0-25F6-3094-41E1004D9D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552362-006E-AC38-2FA4-A1059D87CDD0}"/>
              </a:ext>
            </a:extLst>
          </p:cNvPr>
          <p:cNvSpPr>
            <a:spLocks noGrp="1"/>
          </p:cNvSpPr>
          <p:nvPr>
            <p:ph type="title"/>
          </p:nvPr>
        </p:nvSpPr>
        <p:spPr>
          <a:xfrm>
            <a:off x="1013626" y="404351"/>
            <a:ext cx="10972800" cy="1185021"/>
          </a:xfrm>
        </p:spPr>
        <p:txBody>
          <a:bodyPr>
            <a:noAutofit/>
          </a:bodyPr>
          <a:lstStyle/>
          <a:p>
            <a:r>
              <a:rPr lang="en-US" sz="5000" dirty="0">
                <a:solidFill>
                  <a:schemeClr val="bg1">
                    <a:lumMod val="60000"/>
                    <a:lumOff val="40000"/>
                  </a:schemeClr>
                </a:solidFill>
              </a:rPr>
              <a:t>How can I comply with the law?</a:t>
            </a:r>
          </a:p>
        </p:txBody>
      </p:sp>
      <p:sp>
        <p:nvSpPr>
          <p:cNvPr id="3" name="Text Placeholder 2">
            <a:extLst>
              <a:ext uri="{FF2B5EF4-FFF2-40B4-BE49-F238E27FC236}">
                <a16:creationId xmlns:a16="http://schemas.microsoft.com/office/drawing/2014/main" id="{B49BD8E3-DC0C-A7B8-204E-DCF7E398F9E3}"/>
              </a:ext>
            </a:extLst>
          </p:cNvPr>
          <p:cNvSpPr>
            <a:spLocks noGrp="1"/>
          </p:cNvSpPr>
          <p:nvPr>
            <p:ph type="body" idx="1"/>
          </p:nvPr>
        </p:nvSpPr>
        <p:spPr>
          <a:xfrm>
            <a:off x="1018376" y="2441873"/>
            <a:ext cx="10968050" cy="6154764"/>
          </a:xfrm>
        </p:spPr>
        <p:txBody>
          <a:bodyPr>
            <a:normAutofit fontScale="85000" lnSpcReduction="10000"/>
          </a:bodyPr>
          <a:lstStyle/>
          <a:p>
            <a:pPr marL="457200" indent="-457200">
              <a:buFont typeface="Wingdings" panose="05000000000000000000" pitchFamily="2" charset="2"/>
              <a:buChar char="q"/>
            </a:pPr>
            <a:r>
              <a:rPr lang="en-US" sz="3200" dirty="0">
                <a:solidFill>
                  <a:schemeClr val="bg1"/>
                </a:solidFill>
              </a:rPr>
              <a:t>Only ask for necessary information </a:t>
            </a:r>
          </a:p>
          <a:p>
            <a:pPr marL="457200" indent="-457200">
              <a:buFont typeface="Wingdings" panose="05000000000000000000" pitchFamily="2" charset="2"/>
              <a:buChar char="q"/>
            </a:pPr>
            <a:r>
              <a:rPr lang="en-US" sz="3200" dirty="0">
                <a:solidFill>
                  <a:schemeClr val="bg1"/>
                </a:solidFill>
              </a:rPr>
              <a:t>Do not share personal information about children and their families unless required or authorized by law </a:t>
            </a:r>
          </a:p>
          <a:p>
            <a:pPr marL="457200" indent="-457200">
              <a:buFont typeface="Wingdings" panose="05000000000000000000" pitchFamily="2" charset="2"/>
              <a:buChar char="q"/>
            </a:pPr>
            <a:r>
              <a:rPr lang="en-US" sz="3200" dirty="0">
                <a:solidFill>
                  <a:schemeClr val="bg1"/>
                </a:solidFill>
              </a:rPr>
              <a:t>Require immigration agents to present a judicial warrant before entry</a:t>
            </a:r>
          </a:p>
          <a:p>
            <a:pPr marL="457200" indent="-457200">
              <a:buFont typeface="Wingdings" panose="05000000000000000000" pitchFamily="2" charset="2"/>
              <a:buChar char="q"/>
            </a:pPr>
            <a:r>
              <a:rPr lang="en-US" sz="3200" dirty="0">
                <a:solidFill>
                  <a:schemeClr val="bg1"/>
                </a:solidFill>
              </a:rPr>
              <a:t>Ask parents/guardians to update emergency contact information regularly </a:t>
            </a:r>
          </a:p>
          <a:p>
            <a:pPr marL="457200" indent="-457200">
              <a:buFont typeface="Wingdings" panose="05000000000000000000" pitchFamily="2" charset="2"/>
              <a:buChar char="q"/>
            </a:pPr>
            <a:r>
              <a:rPr lang="en-US" sz="3200" dirty="0">
                <a:solidFill>
                  <a:schemeClr val="bg1"/>
                </a:solidFill>
              </a:rPr>
              <a:t>Report law enforcement visits and information requests</a:t>
            </a:r>
          </a:p>
          <a:p>
            <a:pPr marL="457200" indent="-457200">
              <a:buFont typeface="Wingdings" panose="05000000000000000000" pitchFamily="2" charset="2"/>
              <a:buChar char="q"/>
            </a:pPr>
            <a:r>
              <a:rPr lang="en-US" sz="3200" dirty="0">
                <a:solidFill>
                  <a:schemeClr val="bg1"/>
                </a:solidFill>
              </a:rPr>
              <a:t>Share CA Attorney General Model Policies with parents/guardians</a:t>
            </a:r>
          </a:p>
          <a:p>
            <a:pPr marL="0" indent="0">
              <a:buNone/>
            </a:pPr>
            <a:endParaRPr lang="en-US" sz="3200" dirty="0">
              <a:solidFill>
                <a:srgbClr val="002060"/>
              </a:solidFill>
            </a:endParaRPr>
          </a:p>
        </p:txBody>
      </p:sp>
      <p:sp>
        <p:nvSpPr>
          <p:cNvPr id="5" name="Chapter Name, if relevant">
            <a:extLst>
              <a:ext uri="{FF2B5EF4-FFF2-40B4-BE49-F238E27FC236}">
                <a16:creationId xmlns:a16="http://schemas.microsoft.com/office/drawing/2014/main" id="{CED7EF8A-738A-CC8B-C01F-773367197B45}"/>
              </a:ext>
            </a:extLst>
          </p:cNvPr>
          <p:cNvSpPr>
            <a:spLocks noGrp="1"/>
          </p:cNvSpPr>
          <p:nvPr>
            <p:ph type="body" idx="21"/>
          </p:nvPr>
        </p:nvSpPr>
        <p:spPr>
          <a:xfrm>
            <a:off x="1016000" y="8817185"/>
            <a:ext cx="7007460" cy="89309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What does AB 495 require?</a:t>
            </a:r>
            <a:endParaRPr dirty="0"/>
          </a:p>
        </p:txBody>
      </p:sp>
      <p:sp>
        <p:nvSpPr>
          <p:cNvPr id="4" name="TextBox 3">
            <a:extLst>
              <a:ext uri="{FF2B5EF4-FFF2-40B4-BE49-F238E27FC236}">
                <a16:creationId xmlns:a16="http://schemas.microsoft.com/office/drawing/2014/main" id="{B32F43C6-42B3-430B-B0E8-C885A1D5C141}"/>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104480076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EBB11-5F20-32FB-D8BE-74500AE079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F34CED-29D1-81B7-5A0C-941B8F4F8AB8}"/>
              </a:ext>
            </a:extLst>
          </p:cNvPr>
          <p:cNvSpPr>
            <a:spLocks noGrp="1"/>
          </p:cNvSpPr>
          <p:nvPr>
            <p:ph type="title"/>
          </p:nvPr>
        </p:nvSpPr>
        <p:spPr>
          <a:xfrm>
            <a:off x="1013626" y="404351"/>
            <a:ext cx="10972800" cy="1185021"/>
          </a:xfrm>
        </p:spPr>
        <p:txBody>
          <a:bodyPr>
            <a:noAutofit/>
          </a:bodyPr>
          <a:lstStyle/>
          <a:p>
            <a:r>
              <a:rPr lang="en-US" sz="5000" dirty="0">
                <a:solidFill>
                  <a:schemeClr val="bg1">
                    <a:lumMod val="60000"/>
                    <a:lumOff val="40000"/>
                  </a:schemeClr>
                </a:solidFill>
              </a:rPr>
              <a:t>Only ask for necessary information. Do not ask for…</a:t>
            </a:r>
          </a:p>
        </p:txBody>
      </p:sp>
      <p:sp>
        <p:nvSpPr>
          <p:cNvPr id="3" name="Text Placeholder 2">
            <a:extLst>
              <a:ext uri="{FF2B5EF4-FFF2-40B4-BE49-F238E27FC236}">
                <a16:creationId xmlns:a16="http://schemas.microsoft.com/office/drawing/2014/main" id="{B0268DAA-2A3B-1084-99D6-A3E6EED4F56C}"/>
              </a:ext>
            </a:extLst>
          </p:cNvPr>
          <p:cNvSpPr>
            <a:spLocks noGrp="1"/>
          </p:cNvSpPr>
          <p:nvPr>
            <p:ph type="body" idx="1"/>
          </p:nvPr>
        </p:nvSpPr>
        <p:spPr>
          <a:xfrm>
            <a:off x="1018376" y="2441873"/>
            <a:ext cx="10968050" cy="6154764"/>
          </a:xfrm>
        </p:spPr>
        <p:txBody>
          <a:bodyPr>
            <a:normAutofit fontScale="92500" lnSpcReduction="10000"/>
          </a:bodyPr>
          <a:lstStyle/>
          <a:p>
            <a:pPr marL="0" indent="0">
              <a:buNone/>
            </a:pPr>
            <a:r>
              <a:rPr lang="en-US" sz="3200" dirty="0">
                <a:solidFill>
                  <a:schemeClr val="bg1"/>
                </a:solidFill>
              </a:rPr>
              <a:t>Unless it is required by law or state-supported educational program rules, generally, providers should not ask for the following immigration-related information:</a:t>
            </a:r>
          </a:p>
          <a:p>
            <a:pPr marL="457200" indent="-457200">
              <a:buFont typeface="Arial" panose="020B0604020202020204" pitchFamily="34" charset="0"/>
              <a:buChar char="•"/>
            </a:pPr>
            <a:r>
              <a:rPr lang="en-US" sz="3200" dirty="0">
                <a:solidFill>
                  <a:srgbClr val="002060"/>
                </a:solidFill>
              </a:rPr>
              <a:t>Immigration status</a:t>
            </a:r>
          </a:p>
          <a:p>
            <a:pPr marL="457200" indent="-457200">
              <a:buFont typeface="Arial" panose="020B0604020202020204" pitchFamily="34" charset="0"/>
              <a:buChar char="•"/>
            </a:pPr>
            <a:r>
              <a:rPr lang="en-US" sz="3200" dirty="0">
                <a:solidFill>
                  <a:srgbClr val="002060"/>
                </a:solidFill>
              </a:rPr>
              <a:t>Citizenship status</a:t>
            </a:r>
          </a:p>
          <a:p>
            <a:pPr marL="457200" indent="-457200">
              <a:buFont typeface="Arial" panose="020B0604020202020204" pitchFamily="34" charset="0"/>
              <a:buChar char="•"/>
            </a:pPr>
            <a:r>
              <a:rPr lang="en-US" sz="3200" dirty="0">
                <a:solidFill>
                  <a:srgbClr val="002060"/>
                </a:solidFill>
              </a:rPr>
              <a:t>Alien registration numbers</a:t>
            </a:r>
          </a:p>
          <a:p>
            <a:pPr marL="457200" indent="-457200">
              <a:buFont typeface="Arial" panose="020B0604020202020204" pitchFamily="34" charset="0"/>
              <a:buChar char="•"/>
            </a:pPr>
            <a:r>
              <a:rPr lang="en-US" sz="3200" dirty="0">
                <a:solidFill>
                  <a:srgbClr val="002060"/>
                </a:solidFill>
              </a:rPr>
              <a:t>Social Security numbers</a:t>
            </a:r>
          </a:p>
          <a:p>
            <a:pPr marL="457200" indent="-457200">
              <a:buFont typeface="Arial" panose="020B0604020202020204" pitchFamily="34" charset="0"/>
              <a:buChar char="•"/>
            </a:pPr>
            <a:r>
              <a:rPr lang="en-US" sz="3200" dirty="0">
                <a:solidFill>
                  <a:srgbClr val="002060"/>
                </a:solidFill>
              </a:rPr>
              <a:t>Unnecessary identity documents </a:t>
            </a:r>
          </a:p>
        </p:txBody>
      </p:sp>
      <p:sp>
        <p:nvSpPr>
          <p:cNvPr id="5" name="Chapter Name, if relevant">
            <a:extLst>
              <a:ext uri="{FF2B5EF4-FFF2-40B4-BE49-F238E27FC236}">
                <a16:creationId xmlns:a16="http://schemas.microsoft.com/office/drawing/2014/main" id="{46110559-71C9-C8D1-027A-03642030D564}"/>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What does AB 495 require?</a:t>
            </a:r>
            <a:endParaRPr dirty="0"/>
          </a:p>
        </p:txBody>
      </p:sp>
      <p:sp>
        <p:nvSpPr>
          <p:cNvPr id="4" name="TextBox 3">
            <a:extLst>
              <a:ext uri="{FF2B5EF4-FFF2-40B4-BE49-F238E27FC236}">
                <a16:creationId xmlns:a16="http://schemas.microsoft.com/office/drawing/2014/main" id="{0F505A8A-B89E-BD13-C9F4-9FA928DD5570}"/>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175419319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CE5D2-AE88-7C8D-D147-B99C6AF38A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8FD5A2-42FC-A9EC-C600-F8F011EAF978}"/>
              </a:ext>
            </a:extLst>
          </p:cNvPr>
          <p:cNvSpPr>
            <a:spLocks noGrp="1"/>
          </p:cNvSpPr>
          <p:nvPr>
            <p:ph type="title"/>
          </p:nvPr>
        </p:nvSpPr>
        <p:spPr>
          <a:xfrm>
            <a:off x="1013626" y="404351"/>
            <a:ext cx="10972800" cy="1185021"/>
          </a:xfrm>
        </p:spPr>
        <p:txBody>
          <a:bodyPr>
            <a:noAutofit/>
          </a:bodyPr>
          <a:lstStyle/>
          <a:p>
            <a:r>
              <a:rPr lang="en-US" sz="5000" dirty="0">
                <a:solidFill>
                  <a:schemeClr val="bg1">
                    <a:lumMod val="60000"/>
                    <a:lumOff val="40000"/>
                  </a:schemeClr>
                </a:solidFill>
              </a:rPr>
              <a:t>Instead, ask for…</a:t>
            </a:r>
          </a:p>
        </p:txBody>
      </p:sp>
      <p:sp>
        <p:nvSpPr>
          <p:cNvPr id="3" name="Text Placeholder 2">
            <a:extLst>
              <a:ext uri="{FF2B5EF4-FFF2-40B4-BE49-F238E27FC236}">
                <a16:creationId xmlns:a16="http://schemas.microsoft.com/office/drawing/2014/main" id="{0727D628-1C93-07F9-92B3-B69B68821090}"/>
              </a:ext>
            </a:extLst>
          </p:cNvPr>
          <p:cNvSpPr>
            <a:spLocks noGrp="1"/>
          </p:cNvSpPr>
          <p:nvPr>
            <p:ph type="body" idx="1"/>
          </p:nvPr>
        </p:nvSpPr>
        <p:spPr>
          <a:xfrm>
            <a:off x="1018376" y="2441873"/>
            <a:ext cx="10968050" cy="6154764"/>
          </a:xfrm>
        </p:spPr>
        <p:txBody>
          <a:bodyPr>
            <a:normAutofit fontScale="92500" lnSpcReduction="10000"/>
          </a:bodyPr>
          <a:lstStyle/>
          <a:p>
            <a:pPr marL="0" indent="0">
              <a:buNone/>
            </a:pPr>
            <a:r>
              <a:rPr lang="en-US" sz="3200" dirty="0">
                <a:solidFill>
                  <a:schemeClr val="bg1"/>
                </a:solidFill>
              </a:rPr>
              <a:t>When multiple forms of documentation are allowed, accept options that reveal less personal information. </a:t>
            </a:r>
          </a:p>
          <a:p>
            <a:pPr marL="457200" indent="-457200">
              <a:buFont typeface="Arial" panose="020B0604020202020204" pitchFamily="34" charset="0"/>
              <a:buChar char="•"/>
            </a:pPr>
            <a:r>
              <a:rPr lang="en-US" sz="3200" dirty="0">
                <a:solidFill>
                  <a:schemeClr val="bg1"/>
                </a:solidFill>
              </a:rPr>
              <a:t>Alternative proof of relationship to child</a:t>
            </a:r>
          </a:p>
          <a:p>
            <a:pPr marL="457200" indent="-457200">
              <a:buFont typeface="Arial" panose="020B0604020202020204" pitchFamily="34" charset="0"/>
              <a:buChar char="•"/>
            </a:pPr>
            <a:r>
              <a:rPr lang="en-US" sz="3200" dirty="0">
                <a:solidFill>
                  <a:schemeClr val="bg1"/>
                </a:solidFill>
              </a:rPr>
              <a:t>Flexible work verification methods</a:t>
            </a:r>
          </a:p>
          <a:p>
            <a:pPr marL="457200" indent="-457200">
              <a:buFont typeface="Arial" panose="020B0604020202020204" pitchFamily="34" charset="0"/>
              <a:buChar char="•"/>
            </a:pPr>
            <a:r>
              <a:rPr lang="en-US" sz="3200" dirty="0">
                <a:solidFill>
                  <a:schemeClr val="bg1"/>
                </a:solidFill>
              </a:rPr>
              <a:t>Guardianship/caregiver forms when lawful</a:t>
            </a:r>
          </a:p>
          <a:p>
            <a:pPr marL="457200" indent="-457200">
              <a:buFont typeface="Arial" panose="020B0604020202020204" pitchFamily="34" charset="0"/>
              <a:buChar char="•"/>
            </a:pPr>
            <a:r>
              <a:rPr lang="en-US" sz="3200" dirty="0">
                <a:solidFill>
                  <a:schemeClr val="bg1"/>
                </a:solidFill>
              </a:rPr>
              <a:t>Documents that do not reveal birthplace/status</a:t>
            </a:r>
          </a:p>
          <a:p>
            <a:pPr marL="0" indent="0">
              <a:buNone/>
            </a:pPr>
            <a:r>
              <a:rPr lang="en-US" sz="3200" dirty="0">
                <a:solidFill>
                  <a:schemeClr val="bg1"/>
                </a:solidFill>
              </a:rPr>
              <a:t>Keep all information collected confidential and secure. Discard sensitive information when it’s no longer needed.</a:t>
            </a:r>
            <a:endParaRPr lang="en-US" sz="3200" dirty="0">
              <a:solidFill>
                <a:srgbClr val="002060"/>
              </a:solidFill>
            </a:endParaRPr>
          </a:p>
        </p:txBody>
      </p:sp>
      <p:sp>
        <p:nvSpPr>
          <p:cNvPr id="5" name="Chapter Name, if relevant">
            <a:extLst>
              <a:ext uri="{FF2B5EF4-FFF2-40B4-BE49-F238E27FC236}">
                <a16:creationId xmlns:a16="http://schemas.microsoft.com/office/drawing/2014/main" id="{F7CE2856-9920-252D-757F-2AF7FEA3D03B}"/>
              </a:ext>
            </a:extLst>
          </p:cNvPr>
          <p:cNvSpPr>
            <a:spLocks noGrp="1"/>
          </p:cNvSpPr>
          <p:nvPr>
            <p:ph type="body" idx="21"/>
          </p:nvPr>
        </p:nvSpPr>
        <p:spPr>
          <a:xfrm>
            <a:off x="1016000" y="8817185"/>
            <a:ext cx="7007460" cy="89309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What does AB 495 require?</a:t>
            </a:r>
            <a:endParaRPr dirty="0"/>
          </a:p>
        </p:txBody>
      </p:sp>
      <p:sp>
        <p:nvSpPr>
          <p:cNvPr id="4" name="TextBox 3">
            <a:extLst>
              <a:ext uri="{FF2B5EF4-FFF2-40B4-BE49-F238E27FC236}">
                <a16:creationId xmlns:a16="http://schemas.microsoft.com/office/drawing/2014/main" id="{EF716CB2-434E-7A6E-C5BD-14CC0A5FE887}"/>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387100668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58D2B-5C20-188A-BA61-C08075AEAC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4627D2-1242-6EA2-0CB6-26887FEF264E}"/>
              </a:ext>
            </a:extLst>
          </p:cNvPr>
          <p:cNvSpPr>
            <a:spLocks noGrp="1"/>
          </p:cNvSpPr>
          <p:nvPr>
            <p:ph type="title"/>
          </p:nvPr>
        </p:nvSpPr>
        <p:spPr>
          <a:xfrm>
            <a:off x="1013626" y="404351"/>
            <a:ext cx="10972800" cy="1185021"/>
          </a:xfrm>
        </p:spPr>
        <p:txBody>
          <a:bodyPr>
            <a:noAutofit/>
          </a:bodyPr>
          <a:lstStyle/>
          <a:p>
            <a:r>
              <a:rPr lang="en-US" sz="5000" dirty="0">
                <a:solidFill>
                  <a:schemeClr val="bg1">
                    <a:lumMod val="60000"/>
                    <a:lumOff val="40000"/>
                  </a:schemeClr>
                </a:solidFill>
              </a:rPr>
              <a:t>Only share what is required or authorized by law</a:t>
            </a:r>
          </a:p>
        </p:txBody>
      </p:sp>
      <p:sp>
        <p:nvSpPr>
          <p:cNvPr id="3" name="Text Placeholder 2">
            <a:extLst>
              <a:ext uri="{FF2B5EF4-FFF2-40B4-BE49-F238E27FC236}">
                <a16:creationId xmlns:a16="http://schemas.microsoft.com/office/drawing/2014/main" id="{2508630E-E0CF-C853-9D45-360CE16D0584}"/>
              </a:ext>
            </a:extLst>
          </p:cNvPr>
          <p:cNvSpPr>
            <a:spLocks noGrp="1"/>
          </p:cNvSpPr>
          <p:nvPr>
            <p:ph type="body" idx="1"/>
          </p:nvPr>
        </p:nvSpPr>
        <p:spPr>
          <a:xfrm>
            <a:off x="1018376" y="2441873"/>
            <a:ext cx="10968050" cy="6154764"/>
          </a:xfrm>
        </p:spPr>
        <p:txBody>
          <a:bodyPr>
            <a:normAutofit fontScale="92500" lnSpcReduction="10000"/>
          </a:bodyPr>
          <a:lstStyle/>
          <a:p>
            <a:pPr marL="0" indent="0">
              <a:buNone/>
            </a:pPr>
            <a:r>
              <a:rPr lang="en-US" sz="3200" dirty="0">
                <a:solidFill>
                  <a:schemeClr val="bg1"/>
                </a:solidFill>
              </a:rPr>
              <a:t>Do not share personal information about children and their families unless required or authorized by law. </a:t>
            </a:r>
          </a:p>
          <a:p>
            <a:pPr marL="0" indent="0">
              <a:buNone/>
            </a:pPr>
            <a:r>
              <a:rPr lang="en-US" sz="3200" dirty="0">
                <a:solidFill>
                  <a:schemeClr val="bg1"/>
                </a:solidFill>
              </a:rPr>
              <a:t>Your childcare business is required or authorized to share information if. . .</a:t>
            </a:r>
          </a:p>
          <a:p>
            <a:pPr marL="457200" indent="-457200">
              <a:buFont typeface="Wingdings" panose="05000000000000000000" pitchFamily="2" charset="2"/>
              <a:buChar char="ü"/>
            </a:pPr>
            <a:r>
              <a:rPr lang="en-US" sz="3200" dirty="0">
                <a:solidFill>
                  <a:schemeClr val="bg1"/>
                </a:solidFill>
              </a:rPr>
              <a:t>You receive a valid judicial warrant, judicial subpoena, or court order </a:t>
            </a:r>
          </a:p>
          <a:p>
            <a:pPr marL="457200" indent="-457200">
              <a:buFont typeface="Wingdings" panose="05000000000000000000" pitchFamily="2" charset="2"/>
              <a:buChar char="ü"/>
            </a:pPr>
            <a:r>
              <a:rPr lang="en-US" sz="3200" dirty="0">
                <a:solidFill>
                  <a:schemeClr val="bg1"/>
                </a:solidFill>
              </a:rPr>
              <a:t>The disclosure is directly connected with administering the program</a:t>
            </a:r>
          </a:p>
          <a:p>
            <a:pPr marL="457200" indent="-457200">
              <a:buFont typeface="Wingdings" panose="05000000000000000000" pitchFamily="2" charset="2"/>
              <a:buChar char="ü"/>
            </a:pPr>
            <a:r>
              <a:rPr lang="en-US" sz="3200" dirty="0">
                <a:solidFill>
                  <a:schemeClr val="bg1"/>
                </a:solidFill>
              </a:rPr>
              <a:t>You have handwritten permission from a parent or guardian</a:t>
            </a:r>
          </a:p>
          <a:p>
            <a:pPr marL="0" indent="0">
              <a:buNone/>
            </a:pPr>
            <a:endParaRPr lang="en-US" sz="3200" dirty="0">
              <a:solidFill>
                <a:srgbClr val="002060"/>
              </a:solidFill>
            </a:endParaRPr>
          </a:p>
        </p:txBody>
      </p:sp>
      <p:sp>
        <p:nvSpPr>
          <p:cNvPr id="5" name="Chapter Name, if relevant">
            <a:extLst>
              <a:ext uri="{FF2B5EF4-FFF2-40B4-BE49-F238E27FC236}">
                <a16:creationId xmlns:a16="http://schemas.microsoft.com/office/drawing/2014/main" id="{042CE283-9E92-940F-AF1B-94AAA4E8882E}"/>
              </a:ext>
            </a:extLst>
          </p:cNvPr>
          <p:cNvSpPr>
            <a:spLocks noGrp="1"/>
          </p:cNvSpPr>
          <p:nvPr>
            <p:ph type="body" idx="21"/>
          </p:nvPr>
        </p:nvSpPr>
        <p:spPr>
          <a:xfrm>
            <a:off x="1016000" y="8817185"/>
            <a:ext cx="7007460" cy="89309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What does AB 495 require?</a:t>
            </a:r>
            <a:endParaRPr dirty="0"/>
          </a:p>
        </p:txBody>
      </p:sp>
      <p:sp>
        <p:nvSpPr>
          <p:cNvPr id="4" name="TextBox 3">
            <a:extLst>
              <a:ext uri="{FF2B5EF4-FFF2-40B4-BE49-F238E27FC236}">
                <a16:creationId xmlns:a16="http://schemas.microsoft.com/office/drawing/2014/main" id="{87DBB577-44A0-CAB9-229D-73CBFC8AF4DB}"/>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19698570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9" name="Google Shape;59;p14"/>
          <p:cNvSpPr/>
          <p:nvPr/>
        </p:nvSpPr>
        <p:spPr>
          <a:xfrm>
            <a:off x="0" y="758460"/>
            <a:ext cx="9830827" cy="1272320"/>
          </a:xfrm>
          <a:prstGeom prst="rect">
            <a:avLst/>
          </a:prstGeom>
          <a:solidFill>
            <a:srgbClr val="0F5895"/>
          </a:solidFill>
          <a:ln w="9525" cap="flat" cmpd="sng">
            <a:solidFill>
              <a:srgbClr val="0F5895"/>
            </a:solidFill>
            <a:prstDash val="solid"/>
            <a:round/>
            <a:headEnd type="none" w="sm" len="sm"/>
            <a:tailEnd type="none" w="sm" len="sm"/>
          </a:ln>
        </p:spPr>
        <p:txBody>
          <a:bodyPr spcFirstLastPara="1" wrap="square" lIns="130027" tIns="130027" rIns="130027" bIns="130027" anchor="ctr" anchorCtr="0">
            <a:noAutofit/>
          </a:bodyPr>
          <a:lstStyle/>
          <a:p>
            <a:pPr marL="0" indent="0" algn="ctr">
              <a:spcBef>
                <a:spcPts val="0"/>
              </a:spcBef>
              <a:buNone/>
            </a:pPr>
            <a:endParaRPr sz="5689"/>
          </a:p>
        </p:txBody>
      </p:sp>
      <p:sp>
        <p:nvSpPr>
          <p:cNvPr id="60" name="Google Shape;60;p14"/>
          <p:cNvSpPr txBox="1">
            <a:spLocks noGrp="1"/>
          </p:cNvSpPr>
          <p:nvPr>
            <p:ph type="title" idx="4294967295"/>
          </p:nvPr>
        </p:nvSpPr>
        <p:spPr>
          <a:xfrm>
            <a:off x="203734" y="907467"/>
            <a:ext cx="12118187" cy="814507"/>
          </a:xfrm>
          <a:prstGeom prst="rect">
            <a:avLst/>
          </a:prstGeom>
        </p:spPr>
        <p:txBody>
          <a:bodyPr spcFirstLastPara="1" wrap="square" lIns="130027" tIns="130027" rIns="130027" bIns="130027" anchor="t" anchorCtr="0">
            <a:noAutofit/>
          </a:bodyPr>
          <a:lstStyle/>
          <a:p>
            <a:pPr>
              <a:buClr>
                <a:schemeClr val="dk1"/>
              </a:buClr>
              <a:buSzPts val="990"/>
            </a:pPr>
            <a:r>
              <a:rPr lang="en" sz="5717" b="1" dirty="0">
                <a:solidFill>
                  <a:srgbClr val="FEFEFE"/>
                </a:solidFill>
              </a:rPr>
              <a:t>Welcome </a:t>
            </a:r>
            <a:r>
              <a:rPr lang="en" sz="5717" b="1" dirty="0">
                <a:solidFill>
                  <a:srgbClr val="0F5895"/>
                </a:solidFill>
              </a:rPr>
              <a:t> </a:t>
            </a:r>
            <a:r>
              <a:rPr lang="en" sz="5717" b="1" dirty="0" err="1">
                <a:solidFill>
                  <a:srgbClr val="F9BB55"/>
                </a:solidFill>
              </a:rPr>
              <a:t>Bienvenidos</a:t>
            </a:r>
            <a:endParaRPr sz="5717" b="1" dirty="0">
              <a:solidFill>
                <a:srgbClr val="FEFEFE"/>
              </a:solidFill>
            </a:endParaRPr>
          </a:p>
          <a:p>
            <a:pPr>
              <a:buSzPts val="990"/>
            </a:pPr>
            <a:endParaRPr sz="5717" b="1" dirty="0">
              <a:solidFill>
                <a:srgbClr val="0F5895"/>
              </a:solidFill>
            </a:endParaRPr>
          </a:p>
        </p:txBody>
      </p:sp>
      <p:pic>
        <p:nvPicPr>
          <p:cNvPr id="61" name="Google Shape;61;p14"/>
          <p:cNvPicPr preferRelativeResize="0"/>
          <p:nvPr/>
        </p:nvPicPr>
        <p:blipFill rotWithShape="1">
          <a:blip r:embed="rId3">
            <a:alphaModFix/>
          </a:blip>
          <a:srcRect/>
          <a:stretch/>
        </p:blipFill>
        <p:spPr>
          <a:xfrm>
            <a:off x="2847212" y="3085783"/>
            <a:ext cx="854423" cy="792576"/>
          </a:xfrm>
          <a:prstGeom prst="rect">
            <a:avLst/>
          </a:prstGeom>
          <a:noFill/>
          <a:ln>
            <a:noFill/>
          </a:ln>
        </p:spPr>
      </p:pic>
      <p:sp>
        <p:nvSpPr>
          <p:cNvPr id="62" name="Google Shape;62;p14"/>
          <p:cNvSpPr txBox="1"/>
          <p:nvPr/>
        </p:nvSpPr>
        <p:spPr>
          <a:xfrm>
            <a:off x="1418666" y="2361037"/>
            <a:ext cx="10321067" cy="648107"/>
          </a:xfrm>
          <a:prstGeom prst="rect">
            <a:avLst/>
          </a:prstGeom>
          <a:noFill/>
          <a:ln>
            <a:noFill/>
          </a:ln>
        </p:spPr>
        <p:txBody>
          <a:bodyPr spcFirstLastPara="1" wrap="square" lIns="72249" tIns="72249" rIns="72249" bIns="72249" anchor="t" anchorCtr="0">
            <a:noAutofit/>
          </a:bodyPr>
          <a:lstStyle/>
          <a:p>
            <a:pPr marL="0" indent="0" algn="ctr">
              <a:lnSpc>
                <a:spcPct val="150000"/>
              </a:lnSpc>
              <a:spcBef>
                <a:spcPts val="711"/>
              </a:spcBef>
              <a:buNone/>
            </a:pPr>
            <a:r>
              <a:rPr lang="en" sz="3200" dirty="0">
                <a:solidFill>
                  <a:srgbClr val="073F80"/>
                </a:solidFill>
                <a:latin typeface="Prompt SemiBold"/>
                <a:ea typeface="Prompt SemiBold"/>
                <a:cs typeface="Prompt SemiBold"/>
                <a:sym typeface="Prompt SemiBold"/>
              </a:rPr>
              <a:t>Select Your Language /</a:t>
            </a:r>
            <a:r>
              <a:rPr lang="en" sz="3200" dirty="0">
                <a:solidFill>
                  <a:srgbClr val="333333"/>
                </a:solidFill>
                <a:latin typeface="Prompt SemiBold"/>
                <a:ea typeface="Prompt SemiBold"/>
                <a:cs typeface="Prompt SemiBold"/>
                <a:sym typeface="Prompt SemiBold"/>
              </a:rPr>
              <a:t> </a:t>
            </a:r>
            <a:r>
              <a:rPr lang="en" sz="3200" dirty="0">
                <a:solidFill>
                  <a:srgbClr val="F9BB55"/>
                </a:solidFill>
                <a:latin typeface="Prompt SemiBold"/>
                <a:ea typeface="Prompt SemiBold"/>
                <a:cs typeface="Prompt SemiBold"/>
                <a:sym typeface="Prompt SemiBold"/>
              </a:rPr>
              <a:t>Eliga </a:t>
            </a:r>
            <a:r>
              <a:rPr lang="en" sz="3200" dirty="0" err="1">
                <a:solidFill>
                  <a:srgbClr val="F9BB55"/>
                </a:solidFill>
                <a:latin typeface="Prompt SemiBold"/>
                <a:ea typeface="Prompt SemiBold"/>
                <a:cs typeface="Prompt SemiBold"/>
                <a:sym typeface="Prompt SemiBold"/>
              </a:rPr>
              <a:t>su</a:t>
            </a:r>
            <a:r>
              <a:rPr lang="en" sz="3200" dirty="0">
                <a:solidFill>
                  <a:srgbClr val="F9BB55"/>
                </a:solidFill>
                <a:latin typeface="Prompt SemiBold"/>
                <a:ea typeface="Prompt SemiBold"/>
                <a:cs typeface="Prompt SemiBold"/>
                <a:sym typeface="Prompt SemiBold"/>
              </a:rPr>
              <a:t> </a:t>
            </a:r>
            <a:r>
              <a:rPr lang="en" sz="3200" dirty="0" err="1">
                <a:solidFill>
                  <a:srgbClr val="F9BB55"/>
                </a:solidFill>
                <a:latin typeface="Prompt SemiBold"/>
                <a:ea typeface="Prompt SemiBold"/>
                <a:cs typeface="Prompt SemiBold"/>
                <a:sym typeface="Prompt SemiBold"/>
              </a:rPr>
              <a:t>idioma</a:t>
            </a:r>
            <a:endParaRPr sz="3200" dirty="0">
              <a:solidFill>
                <a:srgbClr val="F9BB55"/>
              </a:solidFill>
              <a:latin typeface="Prompt SemiBold"/>
              <a:ea typeface="Prompt SemiBold"/>
              <a:cs typeface="Prompt SemiBold"/>
              <a:sym typeface="Prompt SemiBold"/>
            </a:endParaRPr>
          </a:p>
        </p:txBody>
      </p:sp>
      <p:sp>
        <p:nvSpPr>
          <p:cNvPr id="63" name="Google Shape;63;p14"/>
          <p:cNvSpPr txBox="1"/>
          <p:nvPr/>
        </p:nvSpPr>
        <p:spPr>
          <a:xfrm>
            <a:off x="1148906" y="4316332"/>
            <a:ext cx="4167680" cy="648107"/>
          </a:xfrm>
          <a:prstGeom prst="rect">
            <a:avLst/>
          </a:prstGeom>
          <a:noFill/>
          <a:ln>
            <a:noFill/>
          </a:ln>
        </p:spPr>
        <p:txBody>
          <a:bodyPr spcFirstLastPara="1" wrap="square" lIns="72249" tIns="72249" rIns="72249" bIns="72249" anchor="t" anchorCtr="0">
            <a:normAutofit fontScale="32500" lnSpcReduction="20000"/>
          </a:bodyPr>
          <a:lstStyle/>
          <a:p>
            <a:pPr marL="0" indent="0" algn="ctr">
              <a:lnSpc>
                <a:spcPct val="150000"/>
              </a:lnSpc>
              <a:spcBef>
                <a:spcPts val="711"/>
              </a:spcBef>
              <a:buNone/>
            </a:pPr>
            <a:r>
              <a:rPr lang="en" sz="5547" dirty="0">
                <a:solidFill>
                  <a:srgbClr val="073F80"/>
                </a:solidFill>
                <a:latin typeface="Prompt Medium"/>
                <a:ea typeface="Prompt Medium"/>
                <a:cs typeface="Prompt Medium"/>
                <a:sym typeface="Prompt Medium"/>
              </a:rPr>
              <a:t>Computer /</a:t>
            </a:r>
            <a:r>
              <a:rPr lang="en" sz="5547" dirty="0">
                <a:solidFill>
                  <a:srgbClr val="333333"/>
                </a:solidFill>
                <a:latin typeface="Prompt Medium"/>
                <a:ea typeface="Prompt Medium"/>
                <a:cs typeface="Prompt Medium"/>
                <a:sym typeface="Prompt Medium"/>
              </a:rPr>
              <a:t> </a:t>
            </a:r>
            <a:r>
              <a:rPr lang="en" sz="5547" dirty="0" err="1">
                <a:solidFill>
                  <a:srgbClr val="F9BB55"/>
                </a:solidFill>
                <a:latin typeface="Prompt Medium"/>
                <a:ea typeface="Prompt Medium"/>
                <a:cs typeface="Prompt Medium"/>
                <a:sym typeface="Prompt Medium"/>
              </a:rPr>
              <a:t>Computadora</a:t>
            </a:r>
            <a:endParaRPr sz="5973" dirty="0">
              <a:solidFill>
                <a:srgbClr val="F9BB55"/>
              </a:solidFill>
              <a:latin typeface="Prompt Medium"/>
              <a:ea typeface="Prompt Medium"/>
              <a:cs typeface="Prompt Medium"/>
              <a:sym typeface="Prompt Medium"/>
            </a:endParaRPr>
          </a:p>
        </p:txBody>
      </p:sp>
      <p:sp>
        <p:nvSpPr>
          <p:cNvPr id="64" name="Google Shape;64;p14"/>
          <p:cNvSpPr txBox="1"/>
          <p:nvPr/>
        </p:nvSpPr>
        <p:spPr>
          <a:xfrm>
            <a:off x="6898101" y="4295555"/>
            <a:ext cx="4167680" cy="648107"/>
          </a:xfrm>
          <a:prstGeom prst="rect">
            <a:avLst/>
          </a:prstGeom>
          <a:noFill/>
          <a:ln>
            <a:noFill/>
          </a:ln>
        </p:spPr>
        <p:txBody>
          <a:bodyPr spcFirstLastPara="1" wrap="square" lIns="72249" tIns="72249" rIns="72249" bIns="72249" anchor="t" anchorCtr="0">
            <a:normAutofit fontScale="32500" lnSpcReduction="20000"/>
          </a:bodyPr>
          <a:lstStyle/>
          <a:p>
            <a:pPr marL="0" indent="0">
              <a:lnSpc>
                <a:spcPct val="150000"/>
              </a:lnSpc>
              <a:spcBef>
                <a:spcPts val="711"/>
              </a:spcBef>
              <a:buNone/>
            </a:pPr>
            <a:r>
              <a:rPr lang="en" sz="5547" dirty="0">
                <a:solidFill>
                  <a:srgbClr val="073F80"/>
                </a:solidFill>
                <a:latin typeface="Prompt Medium"/>
                <a:ea typeface="Prompt Medium"/>
                <a:cs typeface="Prompt Medium"/>
                <a:sym typeface="Prompt Medium"/>
              </a:rPr>
              <a:t>Phone /</a:t>
            </a:r>
            <a:r>
              <a:rPr lang="en" sz="5547" dirty="0">
                <a:solidFill>
                  <a:srgbClr val="333333"/>
                </a:solidFill>
                <a:latin typeface="Prompt Medium"/>
                <a:ea typeface="Prompt Medium"/>
                <a:cs typeface="Prompt Medium"/>
                <a:sym typeface="Prompt Medium"/>
              </a:rPr>
              <a:t> </a:t>
            </a:r>
            <a:r>
              <a:rPr lang="en" sz="5547" dirty="0">
                <a:solidFill>
                  <a:srgbClr val="F9BB55"/>
                </a:solidFill>
                <a:latin typeface="Prompt Medium"/>
                <a:ea typeface="Prompt Medium"/>
                <a:cs typeface="Prompt Medium"/>
                <a:sym typeface="Prompt Medium"/>
              </a:rPr>
              <a:t>Por </a:t>
            </a:r>
            <a:r>
              <a:rPr lang="en" sz="5547" dirty="0" err="1">
                <a:solidFill>
                  <a:srgbClr val="F9BB55"/>
                </a:solidFill>
                <a:latin typeface="Prompt Medium"/>
                <a:ea typeface="Prompt Medium"/>
                <a:cs typeface="Prompt Medium"/>
                <a:sym typeface="Prompt Medium"/>
              </a:rPr>
              <a:t>Telefono</a:t>
            </a:r>
            <a:endParaRPr sz="5973" dirty="0">
              <a:solidFill>
                <a:srgbClr val="F9BB55"/>
              </a:solidFill>
              <a:latin typeface="Prompt Medium"/>
              <a:ea typeface="Prompt Medium"/>
              <a:cs typeface="Prompt Medium"/>
              <a:sym typeface="Prompt Medium"/>
            </a:endParaRPr>
          </a:p>
        </p:txBody>
      </p:sp>
      <p:pic>
        <p:nvPicPr>
          <p:cNvPr id="65" name="Google Shape;65;p14"/>
          <p:cNvPicPr preferRelativeResize="0"/>
          <p:nvPr/>
        </p:nvPicPr>
        <p:blipFill rotWithShape="1">
          <a:blip r:embed="rId4">
            <a:alphaModFix/>
          </a:blip>
          <a:srcRect t="88961" b="2997"/>
          <a:stretch/>
        </p:blipFill>
        <p:spPr>
          <a:xfrm>
            <a:off x="6900559" y="4840903"/>
            <a:ext cx="4681015" cy="914994"/>
          </a:xfrm>
          <a:prstGeom prst="rect">
            <a:avLst/>
          </a:prstGeom>
          <a:noFill/>
          <a:ln>
            <a:noFill/>
          </a:ln>
        </p:spPr>
      </p:pic>
      <p:pic>
        <p:nvPicPr>
          <p:cNvPr id="66" name="Google Shape;66;p14"/>
          <p:cNvPicPr preferRelativeResize="0"/>
          <p:nvPr/>
        </p:nvPicPr>
        <p:blipFill rotWithShape="1">
          <a:blip r:embed="rId5">
            <a:alphaModFix/>
          </a:blip>
          <a:srcRect/>
          <a:stretch/>
        </p:blipFill>
        <p:spPr>
          <a:xfrm>
            <a:off x="6900559" y="5918870"/>
            <a:ext cx="3050809" cy="1894902"/>
          </a:xfrm>
          <a:prstGeom prst="rect">
            <a:avLst/>
          </a:prstGeom>
          <a:noFill/>
          <a:ln>
            <a:noFill/>
          </a:ln>
          <a:effectLst>
            <a:outerShdw algn="bl" rotWithShape="0">
              <a:srgbClr val="5E5E5E">
                <a:alpha val="96859"/>
              </a:srgbClr>
            </a:outerShdw>
          </a:effectLst>
        </p:spPr>
      </p:pic>
      <p:sp>
        <p:nvSpPr>
          <p:cNvPr id="67" name="Google Shape;67;p14"/>
          <p:cNvSpPr txBox="1"/>
          <p:nvPr/>
        </p:nvSpPr>
        <p:spPr>
          <a:xfrm>
            <a:off x="3701635" y="3027461"/>
            <a:ext cx="7364146" cy="792320"/>
          </a:xfrm>
          <a:prstGeom prst="rect">
            <a:avLst/>
          </a:prstGeom>
          <a:noFill/>
          <a:ln>
            <a:noFill/>
          </a:ln>
        </p:spPr>
        <p:txBody>
          <a:bodyPr spcFirstLastPara="1" wrap="square" lIns="72249" tIns="72249" rIns="72249" bIns="72249" anchor="t" anchorCtr="0">
            <a:noAutofit/>
          </a:bodyPr>
          <a:lstStyle/>
          <a:p>
            <a:pPr marL="0" indent="0">
              <a:lnSpc>
                <a:spcPct val="115000"/>
              </a:lnSpc>
              <a:spcBef>
                <a:spcPts val="711"/>
              </a:spcBef>
              <a:buNone/>
            </a:pPr>
            <a:r>
              <a:rPr lang="en" sz="2400" dirty="0" err="1">
                <a:solidFill>
                  <a:srgbClr val="074183"/>
                </a:solidFill>
                <a:latin typeface="Public Sans Medium"/>
                <a:ea typeface="Public Sans Medium"/>
                <a:cs typeface="Public Sans Medium"/>
                <a:sym typeface="Public Sans Medium"/>
              </a:rPr>
              <a:t>Oprima</a:t>
            </a:r>
            <a:r>
              <a:rPr lang="en" sz="2400" dirty="0">
                <a:solidFill>
                  <a:srgbClr val="074183"/>
                </a:solidFill>
                <a:latin typeface="Public Sans Medium"/>
                <a:ea typeface="Public Sans Medium"/>
                <a:cs typeface="Public Sans Medium"/>
                <a:sym typeface="Public Sans Medium"/>
              </a:rPr>
              <a:t> </a:t>
            </a:r>
            <a:r>
              <a:rPr lang="en" sz="2400" dirty="0" err="1">
                <a:solidFill>
                  <a:srgbClr val="074183"/>
                </a:solidFill>
                <a:latin typeface="Public Sans Medium"/>
                <a:ea typeface="Public Sans Medium"/>
                <a:cs typeface="Public Sans Medium"/>
                <a:sym typeface="Public Sans Medium"/>
              </a:rPr>
              <a:t>el</a:t>
            </a:r>
            <a:r>
              <a:rPr lang="en" sz="2400" dirty="0">
                <a:solidFill>
                  <a:srgbClr val="074183"/>
                </a:solidFill>
                <a:latin typeface="Public Sans Medium"/>
                <a:ea typeface="Public Sans Medium"/>
                <a:cs typeface="Public Sans Medium"/>
                <a:sym typeface="Public Sans Medium"/>
              </a:rPr>
              <a:t> </a:t>
            </a:r>
            <a:r>
              <a:rPr lang="en" sz="2400" dirty="0" err="1">
                <a:solidFill>
                  <a:srgbClr val="074183"/>
                </a:solidFill>
                <a:latin typeface="Public Sans Medium"/>
                <a:ea typeface="Public Sans Medium"/>
                <a:cs typeface="Public Sans Medium"/>
                <a:sym typeface="Public Sans Medium"/>
              </a:rPr>
              <a:t>botón</a:t>
            </a:r>
            <a:r>
              <a:rPr lang="en" sz="2400" dirty="0">
                <a:solidFill>
                  <a:srgbClr val="074183"/>
                </a:solidFill>
                <a:latin typeface="Public Sans Medium"/>
                <a:ea typeface="Public Sans Medium"/>
                <a:cs typeface="Public Sans Medium"/>
                <a:sym typeface="Public Sans Medium"/>
              </a:rPr>
              <a:t> </a:t>
            </a:r>
            <a:r>
              <a:rPr lang="en" sz="2400" dirty="0" err="1">
                <a:solidFill>
                  <a:srgbClr val="074183"/>
                </a:solidFill>
                <a:latin typeface="Public Sans Medium"/>
                <a:ea typeface="Public Sans Medium"/>
                <a:cs typeface="Public Sans Medium"/>
                <a:sym typeface="Public Sans Medium"/>
              </a:rPr>
              <a:t>marcado</a:t>
            </a:r>
            <a:r>
              <a:rPr lang="en" sz="2400" dirty="0">
                <a:solidFill>
                  <a:srgbClr val="074183"/>
                </a:solidFill>
                <a:latin typeface="Public Sans Medium"/>
                <a:ea typeface="Public Sans Medium"/>
                <a:cs typeface="Public Sans Medium"/>
                <a:sym typeface="Public Sans Medium"/>
              </a:rPr>
              <a:t> “Interpretation” (</a:t>
            </a:r>
            <a:r>
              <a:rPr lang="en" sz="2400" dirty="0" err="1">
                <a:solidFill>
                  <a:srgbClr val="074183"/>
                </a:solidFill>
                <a:latin typeface="Public Sans Medium"/>
                <a:ea typeface="Public Sans Medium"/>
                <a:cs typeface="Public Sans Medium"/>
                <a:sym typeface="Public Sans Medium"/>
              </a:rPr>
              <a:t>el</a:t>
            </a:r>
            <a:r>
              <a:rPr lang="en" sz="2400" dirty="0">
                <a:solidFill>
                  <a:srgbClr val="074183"/>
                </a:solidFill>
                <a:latin typeface="Public Sans Medium"/>
                <a:ea typeface="Public Sans Medium"/>
                <a:cs typeface="Public Sans Medium"/>
                <a:sym typeface="Public Sans Medium"/>
              </a:rPr>
              <a:t> </a:t>
            </a:r>
            <a:r>
              <a:rPr lang="en" sz="2400" dirty="0" err="1">
                <a:solidFill>
                  <a:srgbClr val="074183"/>
                </a:solidFill>
                <a:latin typeface="Public Sans Medium"/>
                <a:ea typeface="Public Sans Medium"/>
                <a:cs typeface="Public Sans Medium"/>
                <a:sym typeface="Public Sans Medium"/>
              </a:rPr>
              <a:t>globo</a:t>
            </a:r>
            <a:r>
              <a:rPr lang="en" sz="2400" dirty="0">
                <a:solidFill>
                  <a:srgbClr val="074183"/>
                </a:solidFill>
                <a:latin typeface="Public Sans Medium"/>
                <a:ea typeface="Public Sans Medium"/>
                <a:cs typeface="Public Sans Medium"/>
                <a:sym typeface="Public Sans Medium"/>
              </a:rPr>
              <a:t>) </a:t>
            </a:r>
            <a:br>
              <a:rPr lang="en" sz="2400" dirty="0">
                <a:solidFill>
                  <a:srgbClr val="074183"/>
                </a:solidFill>
                <a:latin typeface="Public Sans Medium"/>
                <a:ea typeface="Public Sans Medium"/>
                <a:cs typeface="Public Sans Medium"/>
                <a:sym typeface="Public Sans Medium"/>
              </a:rPr>
            </a:br>
            <a:r>
              <a:rPr lang="en" sz="2400" dirty="0" err="1">
                <a:solidFill>
                  <a:srgbClr val="074183"/>
                </a:solidFill>
                <a:latin typeface="Public Sans Medium"/>
                <a:ea typeface="Public Sans Medium"/>
                <a:cs typeface="Public Sans Medium"/>
                <a:sym typeface="Public Sans Medium"/>
              </a:rPr>
              <a:t>en</a:t>
            </a:r>
            <a:r>
              <a:rPr lang="en" sz="2400" dirty="0">
                <a:solidFill>
                  <a:srgbClr val="074183"/>
                </a:solidFill>
                <a:latin typeface="Public Sans Medium"/>
                <a:ea typeface="Public Sans Medium"/>
                <a:cs typeface="Public Sans Medium"/>
                <a:sym typeface="Public Sans Medium"/>
              </a:rPr>
              <a:t> la </a:t>
            </a:r>
            <a:r>
              <a:rPr lang="en" sz="2400" dirty="0" err="1">
                <a:solidFill>
                  <a:srgbClr val="074183"/>
                </a:solidFill>
                <a:latin typeface="Public Sans Medium"/>
                <a:ea typeface="Public Sans Medium"/>
                <a:cs typeface="Public Sans Medium"/>
                <a:sym typeface="Public Sans Medium"/>
              </a:rPr>
              <a:t>parte</a:t>
            </a:r>
            <a:r>
              <a:rPr lang="en" sz="2400" dirty="0">
                <a:solidFill>
                  <a:srgbClr val="074183"/>
                </a:solidFill>
                <a:latin typeface="Public Sans Medium"/>
                <a:ea typeface="Public Sans Medium"/>
                <a:cs typeface="Public Sans Medium"/>
                <a:sym typeface="Public Sans Medium"/>
              </a:rPr>
              <a:t> baja de la </a:t>
            </a:r>
            <a:r>
              <a:rPr lang="en" sz="2400" dirty="0" err="1">
                <a:solidFill>
                  <a:srgbClr val="074183"/>
                </a:solidFill>
                <a:latin typeface="Public Sans Medium"/>
                <a:ea typeface="Public Sans Medium"/>
                <a:cs typeface="Public Sans Medium"/>
                <a:sym typeface="Public Sans Medium"/>
              </a:rPr>
              <a:t>pantalla</a:t>
            </a:r>
            <a:r>
              <a:rPr lang="en" sz="2400" dirty="0">
                <a:solidFill>
                  <a:srgbClr val="074183"/>
                </a:solidFill>
                <a:latin typeface="Public Sans Medium"/>
                <a:ea typeface="Public Sans Medium"/>
                <a:cs typeface="Public Sans Medium"/>
                <a:sym typeface="Public Sans Medium"/>
              </a:rPr>
              <a:t>. </a:t>
            </a:r>
            <a:r>
              <a:rPr lang="en" sz="2400" dirty="0" err="1">
                <a:solidFill>
                  <a:srgbClr val="074183"/>
                </a:solidFill>
                <a:latin typeface="Public Sans Medium"/>
                <a:ea typeface="Public Sans Medium"/>
                <a:cs typeface="Public Sans Medium"/>
                <a:sym typeface="Public Sans Medium"/>
              </a:rPr>
              <a:t>Seleccione</a:t>
            </a:r>
            <a:r>
              <a:rPr lang="en" sz="2400" dirty="0">
                <a:solidFill>
                  <a:srgbClr val="074183"/>
                </a:solidFill>
                <a:latin typeface="Public Sans Medium"/>
                <a:ea typeface="Public Sans Medium"/>
                <a:cs typeface="Public Sans Medium"/>
                <a:sym typeface="Public Sans Medium"/>
              </a:rPr>
              <a:t> “Spanish”.</a:t>
            </a:r>
            <a:endParaRPr sz="2400" dirty="0">
              <a:solidFill>
                <a:srgbClr val="074183"/>
              </a:solidFill>
              <a:latin typeface="Public Sans Medium"/>
              <a:ea typeface="Public Sans Medium"/>
              <a:cs typeface="Public Sans Medium"/>
              <a:sym typeface="Public Sans Medium"/>
            </a:endParaRPr>
          </a:p>
        </p:txBody>
      </p:sp>
      <p:pic>
        <p:nvPicPr>
          <p:cNvPr id="68" name="Google Shape;68;p14"/>
          <p:cNvPicPr preferRelativeResize="0"/>
          <p:nvPr/>
        </p:nvPicPr>
        <p:blipFill rotWithShape="1">
          <a:blip r:embed="rId6">
            <a:alphaModFix/>
          </a:blip>
          <a:srcRect/>
          <a:stretch/>
        </p:blipFill>
        <p:spPr>
          <a:xfrm>
            <a:off x="2043436" y="4909770"/>
            <a:ext cx="2402915" cy="2034740"/>
          </a:xfrm>
          <a:prstGeom prst="rect">
            <a:avLst/>
          </a:prstGeom>
          <a:noFill/>
          <a:ln>
            <a:noFill/>
          </a:ln>
        </p:spPr>
      </p:pic>
      <p:sp>
        <p:nvSpPr>
          <p:cNvPr id="2" name="TextBox 1">
            <a:extLst>
              <a:ext uri="{FF2B5EF4-FFF2-40B4-BE49-F238E27FC236}">
                <a16:creationId xmlns:a16="http://schemas.microsoft.com/office/drawing/2014/main" id="{82973234-95C2-249D-42D0-B9C577090C55}"/>
              </a:ext>
            </a:extLst>
          </p:cNvPr>
          <p:cNvSpPr txBox="1"/>
          <p:nvPr/>
        </p:nvSpPr>
        <p:spPr>
          <a:xfrm>
            <a:off x="5699760" y="9098280"/>
            <a:ext cx="0" cy="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rmAutofit fontScale="250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7E57D-9AAC-067D-00DB-82B6A73AFD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3053C7-F378-4313-C476-5F6A18ACAEEC}"/>
              </a:ext>
            </a:extLst>
          </p:cNvPr>
          <p:cNvSpPr>
            <a:spLocks noGrp="1"/>
          </p:cNvSpPr>
          <p:nvPr>
            <p:ph type="title"/>
          </p:nvPr>
        </p:nvSpPr>
        <p:spPr>
          <a:xfrm>
            <a:off x="1013626" y="404351"/>
            <a:ext cx="10972800" cy="1185021"/>
          </a:xfrm>
        </p:spPr>
        <p:txBody>
          <a:bodyPr>
            <a:noAutofit/>
          </a:bodyPr>
          <a:lstStyle/>
          <a:p>
            <a:r>
              <a:rPr lang="en-US" sz="5000" dirty="0">
                <a:solidFill>
                  <a:schemeClr val="bg1">
                    <a:lumMod val="60000"/>
                    <a:lumOff val="40000"/>
                  </a:schemeClr>
                </a:solidFill>
              </a:rPr>
              <a:t>Require immigration agents to present judicial warrants before entry </a:t>
            </a:r>
          </a:p>
        </p:txBody>
      </p:sp>
      <p:sp>
        <p:nvSpPr>
          <p:cNvPr id="3" name="Text Placeholder 2">
            <a:extLst>
              <a:ext uri="{FF2B5EF4-FFF2-40B4-BE49-F238E27FC236}">
                <a16:creationId xmlns:a16="http://schemas.microsoft.com/office/drawing/2014/main" id="{D26709AF-347F-4076-28C0-755F84824C17}"/>
              </a:ext>
            </a:extLst>
          </p:cNvPr>
          <p:cNvSpPr>
            <a:spLocks noGrp="1"/>
          </p:cNvSpPr>
          <p:nvPr>
            <p:ph type="body" idx="1"/>
          </p:nvPr>
        </p:nvSpPr>
        <p:spPr>
          <a:xfrm>
            <a:off x="1018376" y="2441873"/>
            <a:ext cx="10968050" cy="6154764"/>
          </a:xfrm>
        </p:spPr>
        <p:txBody>
          <a:bodyPr>
            <a:normAutofit fontScale="70000" lnSpcReduction="20000"/>
          </a:bodyPr>
          <a:lstStyle/>
          <a:p>
            <a:pPr marL="0" indent="0">
              <a:buNone/>
            </a:pPr>
            <a:r>
              <a:rPr lang="en-US" sz="3200" dirty="0">
                <a:solidFill>
                  <a:schemeClr val="bg1"/>
                </a:solidFill>
              </a:rPr>
              <a:t>Do not allow immigration enforcement agents to enter any </a:t>
            </a:r>
            <a:r>
              <a:rPr lang="en-US" sz="3200" b="1" dirty="0">
                <a:solidFill>
                  <a:schemeClr val="bg1"/>
                </a:solidFill>
              </a:rPr>
              <a:t>private areas </a:t>
            </a:r>
            <a:r>
              <a:rPr lang="en-US" sz="3200" dirty="0">
                <a:solidFill>
                  <a:schemeClr val="bg1"/>
                </a:solidFill>
              </a:rPr>
              <a:t>of your facility without a valid judicial warrant or court order. </a:t>
            </a:r>
          </a:p>
          <a:p>
            <a:pPr marL="0" indent="0">
              <a:buNone/>
            </a:pPr>
            <a:r>
              <a:rPr lang="en-US" sz="3200" b="1" dirty="0">
                <a:solidFill>
                  <a:srgbClr val="002060"/>
                </a:solidFill>
              </a:rPr>
              <a:t>Private areas </a:t>
            </a:r>
            <a:r>
              <a:rPr lang="en-US" sz="3200" dirty="0">
                <a:solidFill>
                  <a:srgbClr val="002060"/>
                </a:solidFill>
              </a:rPr>
              <a:t>may</a:t>
            </a:r>
            <a:r>
              <a:rPr lang="en-US" sz="3200" b="1" dirty="0">
                <a:solidFill>
                  <a:srgbClr val="002060"/>
                </a:solidFill>
              </a:rPr>
              <a:t> </a:t>
            </a:r>
            <a:r>
              <a:rPr lang="en-US" sz="3200" dirty="0">
                <a:solidFill>
                  <a:srgbClr val="002060"/>
                </a:solidFill>
              </a:rPr>
              <a:t>include: </a:t>
            </a:r>
          </a:p>
          <a:p>
            <a:pPr marL="457200" indent="-457200">
              <a:buFont typeface="Arial" panose="020B0604020202020204" pitchFamily="34" charset="0"/>
              <a:buChar char="•"/>
            </a:pPr>
            <a:r>
              <a:rPr lang="en-US" sz="3200" dirty="0">
                <a:solidFill>
                  <a:srgbClr val="002060"/>
                </a:solidFill>
              </a:rPr>
              <a:t>Classrooms</a:t>
            </a:r>
          </a:p>
          <a:p>
            <a:pPr marL="457200" indent="-457200">
              <a:buFont typeface="Arial" panose="020B0604020202020204" pitchFamily="34" charset="0"/>
              <a:buChar char="•"/>
            </a:pPr>
            <a:r>
              <a:rPr lang="en-US" sz="3200" dirty="0">
                <a:solidFill>
                  <a:srgbClr val="002060"/>
                </a:solidFill>
              </a:rPr>
              <a:t>Staff offices</a:t>
            </a:r>
          </a:p>
          <a:p>
            <a:pPr marL="457200" indent="-457200">
              <a:buFont typeface="Arial" panose="020B0604020202020204" pitchFamily="34" charset="0"/>
              <a:buChar char="•"/>
            </a:pPr>
            <a:r>
              <a:rPr lang="en-US" sz="3200" dirty="0">
                <a:solidFill>
                  <a:srgbClr val="002060"/>
                </a:solidFill>
              </a:rPr>
              <a:t>Records rooms</a:t>
            </a:r>
          </a:p>
          <a:p>
            <a:pPr marL="457200" indent="-457200">
              <a:buFont typeface="Arial" panose="020B0604020202020204" pitchFamily="34" charset="0"/>
              <a:buChar char="•"/>
            </a:pPr>
            <a:r>
              <a:rPr lang="en-US" sz="3200" dirty="0">
                <a:solidFill>
                  <a:srgbClr val="002060"/>
                </a:solidFill>
              </a:rPr>
              <a:t>Staff-only workspaces</a:t>
            </a:r>
          </a:p>
          <a:p>
            <a:pPr marL="457200" indent="-457200">
              <a:buFont typeface="Arial" panose="020B0604020202020204" pitchFamily="34" charset="0"/>
              <a:buChar char="•"/>
            </a:pPr>
            <a:r>
              <a:rPr lang="en-US" sz="3200" dirty="0">
                <a:solidFill>
                  <a:srgbClr val="002060"/>
                </a:solidFill>
              </a:rPr>
              <a:t>Areas with children under supervision </a:t>
            </a:r>
            <a:endParaRPr lang="en-US" sz="3200" b="1" dirty="0">
              <a:solidFill>
                <a:srgbClr val="002060"/>
              </a:solidFill>
            </a:endParaRPr>
          </a:p>
          <a:p>
            <a:pPr marL="0" indent="0">
              <a:buNone/>
            </a:pPr>
            <a:r>
              <a:rPr lang="en-US" sz="3200" b="1" dirty="0">
                <a:solidFill>
                  <a:srgbClr val="002060"/>
                </a:solidFill>
              </a:rPr>
              <a:t>Public areas </a:t>
            </a:r>
            <a:r>
              <a:rPr lang="en-US" sz="3200" dirty="0">
                <a:solidFill>
                  <a:srgbClr val="002060"/>
                </a:solidFill>
              </a:rPr>
              <a:t>may include: waiting areas, lobbies, parking lots open to the public</a:t>
            </a:r>
            <a:endParaRPr lang="en-US" sz="3200" b="1" dirty="0">
              <a:solidFill>
                <a:srgbClr val="002060"/>
              </a:solidFill>
            </a:endParaRPr>
          </a:p>
        </p:txBody>
      </p:sp>
      <p:sp>
        <p:nvSpPr>
          <p:cNvPr id="5" name="Chapter Name, if relevant">
            <a:extLst>
              <a:ext uri="{FF2B5EF4-FFF2-40B4-BE49-F238E27FC236}">
                <a16:creationId xmlns:a16="http://schemas.microsoft.com/office/drawing/2014/main" id="{16BD2AA0-1E48-C199-1300-B64DB2EA4D69}"/>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What does AB 495 require?</a:t>
            </a:r>
            <a:endParaRPr dirty="0"/>
          </a:p>
        </p:txBody>
      </p:sp>
      <p:sp>
        <p:nvSpPr>
          <p:cNvPr id="4" name="TextBox 3">
            <a:extLst>
              <a:ext uri="{FF2B5EF4-FFF2-40B4-BE49-F238E27FC236}">
                <a16:creationId xmlns:a16="http://schemas.microsoft.com/office/drawing/2014/main" id="{048D1A4A-F6B4-CBB6-0ED4-46D74EE97C1B}"/>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43310557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CD052-BC4C-0C5F-B86D-9B021C72E3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D18D81-5455-7F37-031B-C3CB135F7449}"/>
              </a:ext>
            </a:extLst>
          </p:cNvPr>
          <p:cNvSpPr>
            <a:spLocks noGrp="1"/>
          </p:cNvSpPr>
          <p:nvPr>
            <p:ph type="title"/>
          </p:nvPr>
        </p:nvSpPr>
        <p:spPr/>
        <p:txBody>
          <a:bodyPr/>
          <a:lstStyle/>
          <a:p>
            <a:r>
              <a:rPr lang="en-US" dirty="0">
                <a:solidFill>
                  <a:srgbClr val="0070C0"/>
                </a:solidFill>
              </a:rPr>
              <a:t>Judicial Warrants</a:t>
            </a:r>
          </a:p>
        </p:txBody>
      </p:sp>
      <p:sp>
        <p:nvSpPr>
          <p:cNvPr id="3" name="Text Placeholder 2">
            <a:extLst>
              <a:ext uri="{FF2B5EF4-FFF2-40B4-BE49-F238E27FC236}">
                <a16:creationId xmlns:a16="http://schemas.microsoft.com/office/drawing/2014/main" id="{42F1F6B9-65E8-DA6C-A680-10930A778C36}"/>
              </a:ext>
            </a:extLst>
          </p:cNvPr>
          <p:cNvSpPr>
            <a:spLocks noGrp="1"/>
          </p:cNvSpPr>
          <p:nvPr>
            <p:ph type="body" idx="1"/>
          </p:nvPr>
        </p:nvSpPr>
        <p:spPr>
          <a:xfrm>
            <a:off x="1018376" y="2222417"/>
            <a:ext cx="6296824" cy="6154764"/>
          </a:xfrm>
        </p:spPr>
        <p:txBody>
          <a:bodyPr>
            <a:normAutofit fontScale="92500"/>
          </a:bodyPr>
          <a:lstStyle/>
          <a:p>
            <a:pPr>
              <a:buFont typeface="Wingdings" panose="05000000000000000000" pitchFamily="2" charset="2"/>
              <a:buChar char="v"/>
            </a:pPr>
            <a:r>
              <a:rPr lang="en-US" dirty="0">
                <a:solidFill>
                  <a:srgbClr val="002060"/>
                </a:solidFill>
              </a:rPr>
              <a:t>Issued by judicial court and signed by a judge</a:t>
            </a:r>
          </a:p>
          <a:p>
            <a:pPr>
              <a:buFont typeface="Wingdings" panose="05000000000000000000" pitchFamily="2" charset="2"/>
              <a:buChar char="v"/>
            </a:pPr>
            <a:r>
              <a:rPr lang="en-US" dirty="0">
                <a:solidFill>
                  <a:srgbClr val="002060"/>
                </a:solidFill>
              </a:rPr>
              <a:t>Authorizes an arrest, seizure, or search. (verify the scope)</a:t>
            </a:r>
          </a:p>
          <a:p>
            <a:pPr>
              <a:buFont typeface="Wingdings" panose="05000000000000000000" pitchFamily="2" charset="2"/>
              <a:buChar char="v"/>
            </a:pPr>
            <a:r>
              <a:rPr lang="en-US" dirty="0">
                <a:solidFill>
                  <a:srgbClr val="002060"/>
                </a:solidFill>
              </a:rPr>
              <a:t>Law enforcement must execute it within 14 days </a:t>
            </a:r>
          </a:p>
          <a:p>
            <a:pPr>
              <a:buFont typeface="Wingdings" panose="05000000000000000000" pitchFamily="2" charset="2"/>
              <a:buChar char="v"/>
            </a:pPr>
            <a:r>
              <a:rPr lang="en-US" dirty="0">
                <a:solidFill>
                  <a:srgbClr val="002060"/>
                </a:solidFill>
              </a:rPr>
              <a:t>If valid, you must comply</a:t>
            </a:r>
          </a:p>
        </p:txBody>
      </p:sp>
      <p:sp>
        <p:nvSpPr>
          <p:cNvPr id="7" name="Chapter Name, if relevant">
            <a:extLst>
              <a:ext uri="{FF2B5EF4-FFF2-40B4-BE49-F238E27FC236}">
                <a16:creationId xmlns:a16="http://schemas.microsoft.com/office/drawing/2014/main" id="{0F4CCF87-315B-B2DD-17A0-C03E3B185A5F}"/>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Warrants &amp; Subpoenas</a:t>
            </a:r>
            <a:endParaRPr dirty="0"/>
          </a:p>
        </p:txBody>
      </p:sp>
      <p:pic>
        <p:nvPicPr>
          <p:cNvPr id="4" name="Picture 4" descr="r/memphis - real search warrant vs an ICE arrest warrant">
            <a:extLst>
              <a:ext uri="{FF2B5EF4-FFF2-40B4-BE49-F238E27FC236}">
                <a16:creationId xmlns:a16="http://schemas.microsoft.com/office/drawing/2014/main" id="{BAAA1F1F-902D-8DE0-B16F-FAB14EBB169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965" t="1" r="6332" b="627"/>
          <a:stretch>
            <a:fillRect/>
          </a:stretch>
        </p:blipFill>
        <p:spPr bwMode="auto">
          <a:xfrm>
            <a:off x="7315200" y="2766916"/>
            <a:ext cx="5486400" cy="59436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0E085C6-332E-1647-A7AD-755F15B74A00}"/>
              </a:ext>
            </a:extLst>
          </p:cNvPr>
          <p:cNvPicPr>
            <a:picLocks noChangeAspect="1"/>
          </p:cNvPicPr>
          <p:nvPr/>
        </p:nvPicPr>
        <p:blipFill>
          <a:blip r:embed="rId4"/>
          <a:stretch>
            <a:fillRect/>
          </a:stretch>
        </p:blipFill>
        <p:spPr>
          <a:xfrm flipH="1">
            <a:off x="10222992" y="6966"/>
            <a:ext cx="2430890" cy="2653281"/>
          </a:xfrm>
          <a:prstGeom prst="rect">
            <a:avLst/>
          </a:prstGeom>
        </p:spPr>
      </p:pic>
    </p:spTree>
    <p:extLst>
      <p:ext uri="{BB962C8B-B14F-4D97-AF65-F5344CB8AC3E}">
        <p14:creationId xmlns:p14="http://schemas.microsoft.com/office/powerpoint/2010/main" val="3594821446"/>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B2952-D3E9-F5A1-0BDB-BD80F1F8CE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734D87-6B65-E0FB-6862-5EB21E17A873}"/>
              </a:ext>
            </a:extLst>
          </p:cNvPr>
          <p:cNvSpPr>
            <a:spLocks noGrp="1"/>
          </p:cNvSpPr>
          <p:nvPr>
            <p:ph type="title"/>
          </p:nvPr>
        </p:nvSpPr>
        <p:spPr>
          <a:xfrm>
            <a:off x="1013626" y="404351"/>
            <a:ext cx="10972800" cy="1185021"/>
          </a:xfrm>
        </p:spPr>
        <p:txBody>
          <a:bodyPr>
            <a:noAutofit/>
          </a:bodyPr>
          <a:lstStyle/>
          <a:p>
            <a:r>
              <a:rPr lang="en-US" sz="4400" dirty="0">
                <a:solidFill>
                  <a:schemeClr val="bg1">
                    <a:lumMod val="60000"/>
                    <a:lumOff val="40000"/>
                  </a:schemeClr>
                </a:solidFill>
              </a:rPr>
              <a:t>Ask parents/guardians to update emergency contact information regularly </a:t>
            </a:r>
          </a:p>
        </p:txBody>
      </p:sp>
      <p:sp>
        <p:nvSpPr>
          <p:cNvPr id="3" name="Text Placeholder 2">
            <a:extLst>
              <a:ext uri="{FF2B5EF4-FFF2-40B4-BE49-F238E27FC236}">
                <a16:creationId xmlns:a16="http://schemas.microsoft.com/office/drawing/2014/main" id="{915D47F0-2573-EB01-FF3B-AB0544926663}"/>
              </a:ext>
            </a:extLst>
          </p:cNvPr>
          <p:cNvSpPr>
            <a:spLocks noGrp="1"/>
          </p:cNvSpPr>
          <p:nvPr>
            <p:ph type="body" idx="1"/>
          </p:nvPr>
        </p:nvSpPr>
        <p:spPr>
          <a:xfrm>
            <a:off x="1018376" y="2441873"/>
            <a:ext cx="10968050" cy="6154764"/>
          </a:xfrm>
        </p:spPr>
        <p:txBody>
          <a:bodyPr>
            <a:normAutofit/>
          </a:bodyPr>
          <a:lstStyle/>
          <a:p>
            <a:pPr marL="457200" indent="-457200">
              <a:buFont typeface="Wingdings" panose="05000000000000000000" pitchFamily="2" charset="2"/>
              <a:buChar char="q"/>
            </a:pPr>
            <a:r>
              <a:rPr lang="en-US" sz="3200" dirty="0">
                <a:solidFill>
                  <a:schemeClr val="bg1"/>
                </a:solidFill>
              </a:rPr>
              <a:t>Routinely ask parents or authorized representatives to review and update emergency contact information as needed to ensure that a trusted adult can care for a child if a parent or guardian is detained or deported.</a:t>
            </a:r>
          </a:p>
          <a:p>
            <a:pPr marL="457200" indent="-457200">
              <a:buFont typeface="Wingdings" panose="05000000000000000000" pitchFamily="2" charset="2"/>
              <a:buChar char="q"/>
            </a:pPr>
            <a:r>
              <a:rPr lang="en-US" sz="3200" dirty="0">
                <a:solidFill>
                  <a:schemeClr val="bg1"/>
                </a:solidFill>
              </a:rPr>
              <a:t>Encourage parents to plan for immigration enforcement-related emergencies. </a:t>
            </a:r>
          </a:p>
          <a:p>
            <a:pPr marL="836589" lvl="1" indent="0">
              <a:buNone/>
            </a:pPr>
            <a:r>
              <a:rPr lang="en-US" sz="3200" dirty="0">
                <a:solidFill>
                  <a:schemeClr val="bg1"/>
                </a:solidFill>
              </a:rPr>
              <a:t>Please see Public Counsel’s </a:t>
            </a:r>
            <a:r>
              <a:rPr lang="en-US" sz="3200" dirty="0">
                <a:solidFill>
                  <a:schemeClr val="bg1"/>
                </a:solidFill>
                <a:hlinkClick r:id="rId3"/>
              </a:rPr>
              <a:t>family preparedness guide </a:t>
            </a:r>
            <a:r>
              <a:rPr lang="en-US" sz="3200" dirty="0">
                <a:solidFill>
                  <a:schemeClr val="bg1"/>
                </a:solidFill>
              </a:rPr>
              <a:t>for more information</a:t>
            </a:r>
          </a:p>
          <a:p>
            <a:pPr marL="0" indent="0">
              <a:buNone/>
            </a:pPr>
            <a:endParaRPr lang="en-US" sz="3200" dirty="0">
              <a:solidFill>
                <a:srgbClr val="002060"/>
              </a:solidFill>
            </a:endParaRPr>
          </a:p>
        </p:txBody>
      </p:sp>
      <p:sp>
        <p:nvSpPr>
          <p:cNvPr id="5" name="Chapter Name, if relevant">
            <a:extLst>
              <a:ext uri="{FF2B5EF4-FFF2-40B4-BE49-F238E27FC236}">
                <a16:creationId xmlns:a16="http://schemas.microsoft.com/office/drawing/2014/main" id="{90FFDF57-30C6-4F98-A172-BB278AFD9A8A}"/>
              </a:ext>
            </a:extLst>
          </p:cNvPr>
          <p:cNvSpPr>
            <a:spLocks noGrp="1"/>
          </p:cNvSpPr>
          <p:nvPr>
            <p:ph type="body" idx="21"/>
          </p:nvPr>
        </p:nvSpPr>
        <p:spPr>
          <a:xfrm>
            <a:off x="1016000" y="8817185"/>
            <a:ext cx="7007460" cy="89309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What does AB 495 require?</a:t>
            </a:r>
            <a:endParaRPr dirty="0"/>
          </a:p>
        </p:txBody>
      </p:sp>
      <p:sp>
        <p:nvSpPr>
          <p:cNvPr id="4" name="TextBox 3">
            <a:extLst>
              <a:ext uri="{FF2B5EF4-FFF2-40B4-BE49-F238E27FC236}">
                <a16:creationId xmlns:a16="http://schemas.microsoft.com/office/drawing/2014/main" id="{BA8A5F31-D8F8-2D04-284C-3D9C07E94C4C}"/>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0" marR="0" indent="0" algn="l" defTabSz="584200" rtl="0" fontAlgn="auto" latinLnBrk="0" hangingPunct="0">
              <a:lnSpc>
                <a:spcPct val="100000"/>
              </a:lnSpc>
              <a:spcBef>
                <a:spcPts val="4000"/>
              </a:spcBef>
              <a:spcAft>
                <a:spcPts val="0"/>
              </a:spcAft>
              <a:buClr>
                <a:srgbClr val="006ED0"/>
              </a:buClr>
              <a:buSzPct val="150000"/>
              <a:buNone/>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158692038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AF134-BB02-C027-8D9A-8288F6B78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1EDDA7-6EFB-686A-A8DA-51463E0B3391}"/>
              </a:ext>
            </a:extLst>
          </p:cNvPr>
          <p:cNvSpPr>
            <a:spLocks noGrp="1"/>
          </p:cNvSpPr>
          <p:nvPr>
            <p:ph type="title"/>
          </p:nvPr>
        </p:nvSpPr>
        <p:spPr>
          <a:xfrm>
            <a:off x="1013626" y="404351"/>
            <a:ext cx="10972800" cy="1185021"/>
          </a:xfrm>
        </p:spPr>
        <p:txBody>
          <a:bodyPr>
            <a:noAutofit/>
          </a:bodyPr>
          <a:lstStyle/>
          <a:p>
            <a:r>
              <a:rPr lang="en-US" sz="5400" dirty="0">
                <a:solidFill>
                  <a:schemeClr val="bg1">
                    <a:lumMod val="60000"/>
                    <a:lumOff val="40000"/>
                  </a:schemeClr>
                </a:solidFill>
              </a:rPr>
              <a:t>Report law enforcement visits and information requests</a:t>
            </a:r>
          </a:p>
        </p:txBody>
      </p:sp>
      <p:sp>
        <p:nvSpPr>
          <p:cNvPr id="3" name="Text Placeholder 2">
            <a:extLst>
              <a:ext uri="{FF2B5EF4-FFF2-40B4-BE49-F238E27FC236}">
                <a16:creationId xmlns:a16="http://schemas.microsoft.com/office/drawing/2014/main" id="{AA76D749-9406-A6CE-F1DA-418A835FAB65}"/>
              </a:ext>
            </a:extLst>
          </p:cNvPr>
          <p:cNvSpPr>
            <a:spLocks noGrp="1"/>
          </p:cNvSpPr>
          <p:nvPr>
            <p:ph type="body" idx="1"/>
          </p:nvPr>
        </p:nvSpPr>
        <p:spPr>
          <a:xfrm>
            <a:off x="1018376" y="2441873"/>
            <a:ext cx="10968050" cy="6154764"/>
          </a:xfrm>
        </p:spPr>
        <p:txBody>
          <a:bodyPr>
            <a:normAutofit/>
          </a:bodyPr>
          <a:lstStyle/>
          <a:p>
            <a:pPr marL="0" indent="0">
              <a:buNone/>
            </a:pPr>
            <a:r>
              <a:rPr lang="en-US" sz="3200" dirty="0">
                <a:solidFill>
                  <a:schemeClr val="bg1"/>
                </a:solidFill>
              </a:rPr>
              <a:t>Licensed childcare facilities must report requests for information or access to the facility by an officer or employee of a law enforcement agency to the </a:t>
            </a:r>
            <a:r>
              <a:rPr lang="en-US" sz="3200" dirty="0">
                <a:solidFill>
                  <a:schemeClr val="tx1"/>
                </a:solidFill>
                <a:hlinkClick r:id="rId3">
                  <a:extLst>
                    <a:ext uri="{A12FA001-AC4F-418D-AE19-62706E023703}">
                      <ahyp:hlinkClr xmlns:ahyp="http://schemas.microsoft.com/office/drawing/2018/hyperlinkcolor" val="tx"/>
                    </a:ext>
                  </a:extLst>
                </a:hlinkClick>
              </a:rPr>
              <a:t>Attorney General </a:t>
            </a:r>
            <a:r>
              <a:rPr lang="en-US" sz="3200" dirty="0">
                <a:solidFill>
                  <a:schemeClr val="bg1"/>
                </a:solidFill>
              </a:rPr>
              <a:t>and to the California Department of Social Services (CDSS).</a:t>
            </a:r>
          </a:p>
          <a:p>
            <a:pPr marL="0" indent="0">
              <a:buNone/>
            </a:pPr>
            <a:r>
              <a:rPr lang="en-US" sz="3200" dirty="0">
                <a:solidFill>
                  <a:schemeClr val="bg1"/>
                </a:solidFill>
              </a:rPr>
              <a:t>To report to CDSS, file </a:t>
            </a:r>
            <a:r>
              <a:rPr lang="en-US" sz="3200" b="1" dirty="0">
                <a:solidFill>
                  <a:schemeClr val="tx1"/>
                </a:solidFill>
                <a:hlinkClick r:id="rId4">
                  <a:extLst>
                    <a:ext uri="{A12FA001-AC4F-418D-AE19-62706E023703}">
                      <ahyp:hlinkClr xmlns:ahyp="http://schemas.microsoft.com/office/drawing/2018/hyperlinkcolor" val="tx"/>
                    </a:ext>
                  </a:extLst>
                </a:hlinkClick>
              </a:rPr>
              <a:t>LIC 624</a:t>
            </a:r>
            <a:r>
              <a:rPr lang="en-US" sz="3200" dirty="0">
                <a:solidFill>
                  <a:schemeClr val="tx1"/>
                </a:solidFill>
              </a:rPr>
              <a:t> </a:t>
            </a:r>
            <a:r>
              <a:rPr lang="en-US" sz="3200" dirty="0">
                <a:solidFill>
                  <a:schemeClr val="bg1"/>
                </a:solidFill>
              </a:rPr>
              <a:t>(for child care centers) or </a:t>
            </a:r>
            <a:r>
              <a:rPr lang="en-US" sz="3200" b="1" dirty="0">
                <a:solidFill>
                  <a:schemeClr val="tx1"/>
                </a:solidFill>
                <a:hlinkClick r:id="rId5">
                  <a:extLst>
                    <a:ext uri="{A12FA001-AC4F-418D-AE19-62706E023703}">
                      <ahyp:hlinkClr xmlns:ahyp="http://schemas.microsoft.com/office/drawing/2018/hyperlinkcolor" val="tx"/>
                    </a:ext>
                  </a:extLst>
                </a:hlinkClick>
              </a:rPr>
              <a:t>LIC 624B</a:t>
            </a:r>
            <a:r>
              <a:rPr lang="en-US" sz="3200" dirty="0">
                <a:solidFill>
                  <a:schemeClr val="tx1"/>
                </a:solidFill>
              </a:rPr>
              <a:t> </a:t>
            </a:r>
            <a:r>
              <a:rPr lang="en-US" sz="3200" dirty="0">
                <a:solidFill>
                  <a:schemeClr val="bg1"/>
                </a:solidFill>
              </a:rPr>
              <a:t>(for family child care homes).</a:t>
            </a:r>
          </a:p>
        </p:txBody>
      </p:sp>
      <p:sp>
        <p:nvSpPr>
          <p:cNvPr id="5" name="Chapter Name, if relevant">
            <a:extLst>
              <a:ext uri="{FF2B5EF4-FFF2-40B4-BE49-F238E27FC236}">
                <a16:creationId xmlns:a16="http://schemas.microsoft.com/office/drawing/2014/main" id="{484C295E-9E2E-2672-9A3D-87CAC79B5836}"/>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What does AB 495 require?</a:t>
            </a:r>
            <a:endParaRPr dirty="0"/>
          </a:p>
        </p:txBody>
      </p:sp>
      <p:sp>
        <p:nvSpPr>
          <p:cNvPr id="4" name="TextBox 3">
            <a:extLst>
              <a:ext uri="{FF2B5EF4-FFF2-40B4-BE49-F238E27FC236}">
                <a16:creationId xmlns:a16="http://schemas.microsoft.com/office/drawing/2014/main" id="{74A7AEA2-B7AC-B52A-B1FC-4AACC7450829}"/>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377919146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DBA3B-9561-5C34-1111-7CAC177C0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A49BAB-3309-8687-FC07-4106C6C074AD}"/>
              </a:ext>
            </a:extLst>
          </p:cNvPr>
          <p:cNvSpPr>
            <a:spLocks noGrp="1"/>
          </p:cNvSpPr>
          <p:nvPr>
            <p:ph type="title"/>
          </p:nvPr>
        </p:nvSpPr>
        <p:spPr>
          <a:xfrm>
            <a:off x="1013626" y="404351"/>
            <a:ext cx="10972800" cy="1185021"/>
          </a:xfrm>
        </p:spPr>
        <p:txBody>
          <a:bodyPr>
            <a:noAutofit/>
          </a:bodyPr>
          <a:lstStyle/>
          <a:p>
            <a:r>
              <a:rPr lang="en-US" sz="5400" dirty="0">
                <a:solidFill>
                  <a:schemeClr val="bg1">
                    <a:lumMod val="60000"/>
                    <a:lumOff val="40000"/>
                  </a:schemeClr>
                </a:solidFill>
              </a:rPr>
              <a:t>Share Model Policies with parents/guardians</a:t>
            </a:r>
          </a:p>
        </p:txBody>
      </p:sp>
      <p:sp>
        <p:nvSpPr>
          <p:cNvPr id="3" name="Text Placeholder 2">
            <a:extLst>
              <a:ext uri="{FF2B5EF4-FFF2-40B4-BE49-F238E27FC236}">
                <a16:creationId xmlns:a16="http://schemas.microsoft.com/office/drawing/2014/main" id="{5B0104EB-44F6-3380-46D9-67B3B86DA5BC}"/>
              </a:ext>
            </a:extLst>
          </p:cNvPr>
          <p:cNvSpPr>
            <a:spLocks noGrp="1"/>
          </p:cNvSpPr>
          <p:nvPr>
            <p:ph type="body" idx="1"/>
          </p:nvPr>
        </p:nvSpPr>
        <p:spPr>
          <a:xfrm>
            <a:off x="1018376" y="2441873"/>
            <a:ext cx="10968050" cy="6154764"/>
          </a:xfrm>
        </p:spPr>
        <p:txBody>
          <a:bodyPr>
            <a:normAutofit/>
          </a:bodyPr>
          <a:lstStyle/>
          <a:p>
            <a:pPr marL="0" indent="0">
              <a:buNone/>
            </a:pPr>
            <a:r>
              <a:rPr lang="en-US" sz="3200" dirty="0">
                <a:solidFill>
                  <a:schemeClr val="bg1"/>
                </a:solidFill>
              </a:rPr>
              <a:t>Finally, California state preschool providers are required to notify parents/guardians about the California Attorney General’s Model Policies and show parents/guardians how to access the policies their child care program has adopted.</a:t>
            </a:r>
          </a:p>
          <a:p>
            <a:pPr marL="0" indent="0">
              <a:buNone/>
            </a:pPr>
            <a:r>
              <a:rPr lang="en-US" sz="3200" dirty="0">
                <a:solidFill>
                  <a:schemeClr val="bg1"/>
                </a:solidFill>
              </a:rPr>
              <a:t>While non-state preschool providers are not required to adopt the California Attorney General’s Model Policies, we recommend all providers prepare and use similar policies to protect staff and clients, and address interactions with immigration enforcement agents. </a:t>
            </a:r>
          </a:p>
        </p:txBody>
      </p:sp>
      <p:sp>
        <p:nvSpPr>
          <p:cNvPr id="5" name="Chapter Name, if relevant">
            <a:extLst>
              <a:ext uri="{FF2B5EF4-FFF2-40B4-BE49-F238E27FC236}">
                <a16:creationId xmlns:a16="http://schemas.microsoft.com/office/drawing/2014/main" id="{3B6358C3-6137-59E6-9D37-5911F0B18A60}"/>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What does AB 495 require?</a:t>
            </a:r>
            <a:endParaRPr dirty="0"/>
          </a:p>
        </p:txBody>
      </p:sp>
      <p:sp>
        <p:nvSpPr>
          <p:cNvPr id="4" name="TextBox 3">
            <a:extLst>
              <a:ext uri="{FF2B5EF4-FFF2-40B4-BE49-F238E27FC236}">
                <a16:creationId xmlns:a16="http://schemas.microsoft.com/office/drawing/2014/main" id="{F5BD3540-E767-ED6D-5F8B-4C868A5715F2}"/>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294521428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5322B-1A46-4F8C-83A4-D09FC407A518}"/>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23B3E3F7-DF74-7AE5-96BB-67B1C37B3710}"/>
              </a:ext>
            </a:extLst>
          </p:cNvPr>
          <p:cNvSpPr txBox="1">
            <a:spLocks noGrp="1"/>
          </p:cNvSpPr>
          <p:nvPr>
            <p:ph type="title"/>
          </p:nvPr>
        </p:nvSpPr>
        <p:spPr>
          <a:xfrm>
            <a:off x="1263650" y="3679444"/>
            <a:ext cx="10477500" cy="2108200"/>
          </a:xfrm>
          <a:prstGeom prst="rect">
            <a:avLst/>
          </a:prstGeom>
        </p:spPr>
        <p:txBody>
          <a:bodyPr>
            <a:normAutofit/>
          </a:bodyPr>
          <a:lstStyle/>
          <a:p>
            <a:r>
              <a:rPr lang="en-US" dirty="0"/>
              <a:t>Model Policies </a:t>
            </a:r>
            <a:endParaRPr dirty="0"/>
          </a:p>
        </p:txBody>
      </p:sp>
    </p:spTree>
    <p:extLst>
      <p:ext uri="{BB962C8B-B14F-4D97-AF65-F5344CB8AC3E}">
        <p14:creationId xmlns:p14="http://schemas.microsoft.com/office/powerpoint/2010/main" val="249452520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840FD-BD32-4657-90CC-253A1C4880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259A2F-9611-BD95-DCA0-057765F3181F}"/>
              </a:ext>
            </a:extLst>
          </p:cNvPr>
          <p:cNvSpPr>
            <a:spLocks noGrp="1"/>
          </p:cNvSpPr>
          <p:nvPr>
            <p:ph type="title"/>
          </p:nvPr>
        </p:nvSpPr>
        <p:spPr>
          <a:xfrm>
            <a:off x="1013626" y="404351"/>
            <a:ext cx="10972800" cy="1185021"/>
          </a:xfrm>
        </p:spPr>
        <p:txBody>
          <a:bodyPr>
            <a:noAutofit/>
          </a:bodyPr>
          <a:lstStyle/>
          <a:p>
            <a:r>
              <a:rPr lang="en-US" sz="5400" dirty="0">
                <a:solidFill>
                  <a:schemeClr val="bg1">
                    <a:lumMod val="60000"/>
                    <a:lumOff val="40000"/>
                  </a:schemeClr>
                </a:solidFill>
              </a:rPr>
              <a:t>Model Policies</a:t>
            </a:r>
          </a:p>
        </p:txBody>
      </p:sp>
      <p:sp>
        <p:nvSpPr>
          <p:cNvPr id="3" name="Text Placeholder 2">
            <a:extLst>
              <a:ext uri="{FF2B5EF4-FFF2-40B4-BE49-F238E27FC236}">
                <a16:creationId xmlns:a16="http://schemas.microsoft.com/office/drawing/2014/main" id="{FA54C07B-EF6F-F4E8-4E6B-97C450E9C8F7}"/>
              </a:ext>
            </a:extLst>
          </p:cNvPr>
          <p:cNvSpPr>
            <a:spLocks noGrp="1"/>
          </p:cNvSpPr>
          <p:nvPr>
            <p:ph type="body" idx="1"/>
          </p:nvPr>
        </p:nvSpPr>
        <p:spPr>
          <a:xfrm>
            <a:off x="1018376" y="2441873"/>
            <a:ext cx="10968050" cy="4836005"/>
          </a:xfrm>
        </p:spPr>
        <p:txBody>
          <a:bodyPr>
            <a:normAutofit/>
          </a:bodyPr>
          <a:lstStyle/>
          <a:p>
            <a:pPr marL="0" indent="0">
              <a:buNone/>
            </a:pPr>
            <a:endParaRPr lang="en-US" sz="3200" dirty="0"/>
          </a:p>
        </p:txBody>
      </p:sp>
      <p:sp>
        <p:nvSpPr>
          <p:cNvPr id="5" name="Chapter Name, if relevant">
            <a:extLst>
              <a:ext uri="{FF2B5EF4-FFF2-40B4-BE49-F238E27FC236}">
                <a16:creationId xmlns:a16="http://schemas.microsoft.com/office/drawing/2014/main" id="{0D3B2E81-919D-1CD1-6D6E-E8C172E9DD08}"/>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Model Policies</a:t>
            </a:r>
            <a:endParaRPr dirty="0"/>
          </a:p>
        </p:txBody>
      </p:sp>
      <p:sp>
        <p:nvSpPr>
          <p:cNvPr id="4" name="TextBox 3">
            <a:extLst>
              <a:ext uri="{FF2B5EF4-FFF2-40B4-BE49-F238E27FC236}">
                <a16:creationId xmlns:a16="http://schemas.microsoft.com/office/drawing/2014/main" id="{728C956F-DDF5-9FAF-91A1-3D2814C2CB6D}"/>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pic>
        <p:nvPicPr>
          <p:cNvPr id="7" name="Picture 6">
            <a:extLst>
              <a:ext uri="{FF2B5EF4-FFF2-40B4-BE49-F238E27FC236}">
                <a16:creationId xmlns:a16="http://schemas.microsoft.com/office/drawing/2014/main" id="{2F602E81-3E97-0D0C-0A07-35ED371816E0}"/>
              </a:ext>
            </a:extLst>
          </p:cNvPr>
          <p:cNvPicPr>
            <a:picLocks noChangeAspect="1"/>
          </p:cNvPicPr>
          <p:nvPr/>
        </p:nvPicPr>
        <p:blipFill>
          <a:blip r:embed="rId3"/>
          <a:stretch>
            <a:fillRect/>
          </a:stretch>
        </p:blipFill>
        <p:spPr>
          <a:xfrm>
            <a:off x="815555" y="2332701"/>
            <a:ext cx="11368941" cy="5088198"/>
          </a:xfrm>
          <a:prstGeom prst="rect">
            <a:avLst/>
          </a:prstGeom>
        </p:spPr>
      </p:pic>
    </p:spTree>
    <p:extLst>
      <p:ext uri="{BB962C8B-B14F-4D97-AF65-F5344CB8AC3E}">
        <p14:creationId xmlns:p14="http://schemas.microsoft.com/office/powerpoint/2010/main" val="281323159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6E38B-1484-9FF3-30B2-013E681FC7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47B149-6210-D359-163D-23FC754B3CC6}"/>
              </a:ext>
            </a:extLst>
          </p:cNvPr>
          <p:cNvSpPr>
            <a:spLocks noGrp="1"/>
          </p:cNvSpPr>
          <p:nvPr>
            <p:ph type="title"/>
          </p:nvPr>
        </p:nvSpPr>
        <p:spPr>
          <a:xfrm>
            <a:off x="1013626" y="404351"/>
            <a:ext cx="10972800" cy="1185021"/>
          </a:xfrm>
        </p:spPr>
        <p:txBody>
          <a:bodyPr>
            <a:noAutofit/>
          </a:bodyPr>
          <a:lstStyle/>
          <a:p>
            <a:r>
              <a:rPr lang="en-US" sz="5400" dirty="0">
                <a:solidFill>
                  <a:schemeClr val="bg1">
                    <a:lumMod val="60000"/>
                    <a:lumOff val="40000"/>
                  </a:schemeClr>
                </a:solidFill>
              </a:rPr>
              <a:t>Model Policies</a:t>
            </a:r>
          </a:p>
        </p:txBody>
      </p:sp>
      <p:sp>
        <p:nvSpPr>
          <p:cNvPr id="3" name="Text Placeholder 2">
            <a:extLst>
              <a:ext uri="{FF2B5EF4-FFF2-40B4-BE49-F238E27FC236}">
                <a16:creationId xmlns:a16="http://schemas.microsoft.com/office/drawing/2014/main" id="{964606D4-F037-A6E8-85A3-104FE879EBC0}"/>
              </a:ext>
            </a:extLst>
          </p:cNvPr>
          <p:cNvSpPr>
            <a:spLocks noGrp="1"/>
          </p:cNvSpPr>
          <p:nvPr>
            <p:ph type="body" idx="1"/>
          </p:nvPr>
        </p:nvSpPr>
        <p:spPr>
          <a:xfrm>
            <a:off x="1018376" y="2441873"/>
            <a:ext cx="10968050" cy="6098934"/>
          </a:xfrm>
        </p:spPr>
        <p:txBody>
          <a:bodyPr>
            <a:normAutofit/>
          </a:bodyPr>
          <a:lstStyle/>
          <a:p>
            <a:pPr marL="0" indent="0">
              <a:buNone/>
            </a:pPr>
            <a:endParaRPr lang="en-US" sz="3200" dirty="0"/>
          </a:p>
        </p:txBody>
      </p:sp>
      <p:sp>
        <p:nvSpPr>
          <p:cNvPr id="5" name="Chapter Name, if relevant">
            <a:extLst>
              <a:ext uri="{FF2B5EF4-FFF2-40B4-BE49-F238E27FC236}">
                <a16:creationId xmlns:a16="http://schemas.microsoft.com/office/drawing/2014/main" id="{EEFD044B-D5F3-9D42-4683-CE1D94B27635}"/>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Model Policies </a:t>
            </a:r>
            <a:endParaRPr dirty="0"/>
          </a:p>
        </p:txBody>
      </p:sp>
      <p:sp>
        <p:nvSpPr>
          <p:cNvPr id="4" name="TextBox 3">
            <a:extLst>
              <a:ext uri="{FF2B5EF4-FFF2-40B4-BE49-F238E27FC236}">
                <a16:creationId xmlns:a16="http://schemas.microsoft.com/office/drawing/2014/main" id="{D61962FD-A2C7-00FC-22FF-29227E8BC912}"/>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pic>
        <p:nvPicPr>
          <p:cNvPr id="8" name="Picture 7">
            <a:extLst>
              <a:ext uri="{FF2B5EF4-FFF2-40B4-BE49-F238E27FC236}">
                <a16:creationId xmlns:a16="http://schemas.microsoft.com/office/drawing/2014/main" id="{FC2F73AE-B4BD-BF04-C3AD-19306597C7F5}"/>
              </a:ext>
            </a:extLst>
          </p:cNvPr>
          <p:cNvPicPr>
            <a:picLocks noChangeAspect="1"/>
          </p:cNvPicPr>
          <p:nvPr/>
        </p:nvPicPr>
        <p:blipFill>
          <a:blip r:embed="rId3"/>
          <a:stretch>
            <a:fillRect/>
          </a:stretch>
        </p:blipFill>
        <p:spPr>
          <a:xfrm>
            <a:off x="1013625" y="2441873"/>
            <a:ext cx="10556333" cy="6098934"/>
          </a:xfrm>
          <a:prstGeom prst="rect">
            <a:avLst/>
          </a:prstGeom>
        </p:spPr>
      </p:pic>
    </p:spTree>
    <p:extLst>
      <p:ext uri="{BB962C8B-B14F-4D97-AF65-F5344CB8AC3E}">
        <p14:creationId xmlns:p14="http://schemas.microsoft.com/office/powerpoint/2010/main" val="3064666234"/>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271D5-4BAE-605F-5CA0-7A9C6CE9F3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8FEFB0-40A9-A716-C2E3-1189C5A79383}"/>
              </a:ext>
            </a:extLst>
          </p:cNvPr>
          <p:cNvSpPr>
            <a:spLocks noGrp="1"/>
          </p:cNvSpPr>
          <p:nvPr>
            <p:ph type="title"/>
          </p:nvPr>
        </p:nvSpPr>
        <p:spPr>
          <a:xfrm>
            <a:off x="1013626" y="404351"/>
            <a:ext cx="10972800" cy="1185021"/>
          </a:xfrm>
        </p:spPr>
        <p:txBody>
          <a:bodyPr>
            <a:noAutofit/>
          </a:bodyPr>
          <a:lstStyle/>
          <a:p>
            <a:r>
              <a:rPr lang="en-US" sz="5400" dirty="0">
                <a:solidFill>
                  <a:schemeClr val="bg1">
                    <a:lumMod val="60000"/>
                    <a:lumOff val="40000"/>
                  </a:schemeClr>
                </a:solidFill>
              </a:rPr>
              <a:t>Model Policies</a:t>
            </a:r>
          </a:p>
        </p:txBody>
      </p:sp>
      <p:sp>
        <p:nvSpPr>
          <p:cNvPr id="3" name="Text Placeholder 2">
            <a:extLst>
              <a:ext uri="{FF2B5EF4-FFF2-40B4-BE49-F238E27FC236}">
                <a16:creationId xmlns:a16="http://schemas.microsoft.com/office/drawing/2014/main" id="{07E4D96D-40DC-3847-A868-E289B83EF171}"/>
              </a:ext>
            </a:extLst>
          </p:cNvPr>
          <p:cNvSpPr>
            <a:spLocks noGrp="1"/>
          </p:cNvSpPr>
          <p:nvPr>
            <p:ph type="body" idx="1"/>
          </p:nvPr>
        </p:nvSpPr>
        <p:spPr>
          <a:xfrm>
            <a:off x="1018376" y="2123038"/>
            <a:ext cx="8797428" cy="6628599"/>
          </a:xfrm>
        </p:spPr>
        <p:txBody>
          <a:bodyPr>
            <a:normAutofit/>
          </a:bodyPr>
          <a:lstStyle/>
          <a:p>
            <a:pPr marL="0" indent="0">
              <a:buNone/>
            </a:pPr>
            <a:endParaRPr lang="en-US" sz="3200" dirty="0"/>
          </a:p>
        </p:txBody>
      </p:sp>
      <p:sp>
        <p:nvSpPr>
          <p:cNvPr id="5" name="Chapter Name, if relevant">
            <a:extLst>
              <a:ext uri="{FF2B5EF4-FFF2-40B4-BE49-F238E27FC236}">
                <a16:creationId xmlns:a16="http://schemas.microsoft.com/office/drawing/2014/main" id="{2EDB82A7-5D8A-E25F-AD6D-0A66AD7A80EB}"/>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Model Policies</a:t>
            </a:r>
            <a:endParaRPr dirty="0"/>
          </a:p>
        </p:txBody>
      </p:sp>
      <p:sp>
        <p:nvSpPr>
          <p:cNvPr id="4" name="TextBox 3">
            <a:extLst>
              <a:ext uri="{FF2B5EF4-FFF2-40B4-BE49-F238E27FC236}">
                <a16:creationId xmlns:a16="http://schemas.microsoft.com/office/drawing/2014/main" id="{93A9986A-34C5-1FD7-4313-FF9100BD1A73}"/>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pic>
        <p:nvPicPr>
          <p:cNvPr id="10" name="Picture 9">
            <a:extLst>
              <a:ext uri="{FF2B5EF4-FFF2-40B4-BE49-F238E27FC236}">
                <a16:creationId xmlns:a16="http://schemas.microsoft.com/office/drawing/2014/main" id="{7BB53E87-5CA2-6BFF-B035-457625C5EBF0}"/>
              </a:ext>
            </a:extLst>
          </p:cNvPr>
          <p:cNvPicPr>
            <a:picLocks noChangeAspect="1"/>
          </p:cNvPicPr>
          <p:nvPr/>
        </p:nvPicPr>
        <p:blipFill>
          <a:blip r:embed="rId3"/>
          <a:stretch>
            <a:fillRect/>
          </a:stretch>
        </p:blipFill>
        <p:spPr>
          <a:xfrm>
            <a:off x="1013626" y="2123039"/>
            <a:ext cx="8797428" cy="6805353"/>
          </a:xfrm>
          <a:prstGeom prst="rect">
            <a:avLst/>
          </a:prstGeom>
        </p:spPr>
      </p:pic>
    </p:spTree>
    <p:extLst>
      <p:ext uri="{BB962C8B-B14F-4D97-AF65-F5344CB8AC3E}">
        <p14:creationId xmlns:p14="http://schemas.microsoft.com/office/powerpoint/2010/main" val="1506464506"/>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27851-2278-D2F8-A2A6-688EEEEC6C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ABF08-40A8-33C5-2284-33994E2D84E0}"/>
              </a:ext>
            </a:extLst>
          </p:cNvPr>
          <p:cNvSpPr>
            <a:spLocks noGrp="1"/>
          </p:cNvSpPr>
          <p:nvPr>
            <p:ph type="title"/>
          </p:nvPr>
        </p:nvSpPr>
        <p:spPr>
          <a:xfrm>
            <a:off x="1013626" y="404351"/>
            <a:ext cx="10972800" cy="1185021"/>
          </a:xfrm>
        </p:spPr>
        <p:txBody>
          <a:bodyPr>
            <a:noAutofit/>
          </a:bodyPr>
          <a:lstStyle/>
          <a:p>
            <a:r>
              <a:rPr lang="en-US" sz="5400" dirty="0">
                <a:solidFill>
                  <a:schemeClr val="bg1">
                    <a:lumMod val="60000"/>
                    <a:lumOff val="40000"/>
                  </a:schemeClr>
                </a:solidFill>
              </a:rPr>
              <a:t>Model Policies</a:t>
            </a:r>
          </a:p>
        </p:txBody>
      </p:sp>
      <p:sp>
        <p:nvSpPr>
          <p:cNvPr id="3" name="Text Placeholder 2">
            <a:extLst>
              <a:ext uri="{FF2B5EF4-FFF2-40B4-BE49-F238E27FC236}">
                <a16:creationId xmlns:a16="http://schemas.microsoft.com/office/drawing/2014/main" id="{A75A41B9-0C8A-7F78-3E4E-EF119E218F48}"/>
              </a:ext>
            </a:extLst>
          </p:cNvPr>
          <p:cNvSpPr>
            <a:spLocks noGrp="1"/>
          </p:cNvSpPr>
          <p:nvPr>
            <p:ph type="body" idx="1"/>
          </p:nvPr>
        </p:nvSpPr>
        <p:spPr>
          <a:xfrm>
            <a:off x="1018376" y="2441873"/>
            <a:ext cx="10968050" cy="4836005"/>
          </a:xfrm>
        </p:spPr>
        <p:txBody>
          <a:bodyPr>
            <a:normAutofit/>
          </a:bodyPr>
          <a:lstStyle/>
          <a:p>
            <a:pPr marL="0" indent="0">
              <a:buNone/>
            </a:pPr>
            <a:endParaRPr lang="en-US" sz="3200" dirty="0"/>
          </a:p>
        </p:txBody>
      </p:sp>
      <p:sp>
        <p:nvSpPr>
          <p:cNvPr id="5" name="Chapter Name, if relevant">
            <a:extLst>
              <a:ext uri="{FF2B5EF4-FFF2-40B4-BE49-F238E27FC236}">
                <a16:creationId xmlns:a16="http://schemas.microsoft.com/office/drawing/2014/main" id="{F19AFEEC-2BC9-A195-0FB0-ECC415DE8017}"/>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Model Policies </a:t>
            </a:r>
            <a:endParaRPr dirty="0"/>
          </a:p>
        </p:txBody>
      </p:sp>
      <p:sp>
        <p:nvSpPr>
          <p:cNvPr id="4" name="TextBox 3">
            <a:extLst>
              <a:ext uri="{FF2B5EF4-FFF2-40B4-BE49-F238E27FC236}">
                <a16:creationId xmlns:a16="http://schemas.microsoft.com/office/drawing/2014/main" id="{D8BC306F-3E57-728F-1A61-0305BD84B317}"/>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pic>
        <p:nvPicPr>
          <p:cNvPr id="8" name="Picture 7">
            <a:extLst>
              <a:ext uri="{FF2B5EF4-FFF2-40B4-BE49-F238E27FC236}">
                <a16:creationId xmlns:a16="http://schemas.microsoft.com/office/drawing/2014/main" id="{D0D99EFE-3A21-02E8-598C-46348D16A8CA}"/>
              </a:ext>
            </a:extLst>
          </p:cNvPr>
          <p:cNvPicPr>
            <a:picLocks noChangeAspect="1"/>
          </p:cNvPicPr>
          <p:nvPr/>
        </p:nvPicPr>
        <p:blipFill>
          <a:blip r:embed="rId3"/>
          <a:stretch>
            <a:fillRect/>
          </a:stretch>
        </p:blipFill>
        <p:spPr>
          <a:xfrm>
            <a:off x="1013626" y="2441872"/>
            <a:ext cx="10968050" cy="6049045"/>
          </a:xfrm>
          <a:prstGeom prst="rect">
            <a:avLst/>
          </a:prstGeom>
        </p:spPr>
      </p:pic>
    </p:spTree>
    <p:extLst>
      <p:ext uri="{BB962C8B-B14F-4D97-AF65-F5344CB8AC3E}">
        <p14:creationId xmlns:p14="http://schemas.microsoft.com/office/powerpoint/2010/main" val="401469923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5"/>
          <p:cNvSpPr txBox="1"/>
          <p:nvPr/>
        </p:nvSpPr>
        <p:spPr>
          <a:xfrm>
            <a:off x="419164" y="2421600"/>
            <a:ext cx="4948907" cy="4112213"/>
          </a:xfrm>
          <a:prstGeom prst="rect">
            <a:avLst/>
          </a:prstGeom>
          <a:noFill/>
          <a:ln>
            <a:noFill/>
          </a:ln>
        </p:spPr>
        <p:txBody>
          <a:bodyPr spcFirstLastPara="1" wrap="square" lIns="130027" tIns="130027" rIns="130027" bIns="130027" anchor="t" anchorCtr="0">
            <a:noAutofit/>
          </a:bodyPr>
          <a:lstStyle/>
          <a:p>
            <a:pPr marL="0" indent="0">
              <a:spcBef>
                <a:spcPts val="0"/>
              </a:spcBef>
              <a:buNone/>
            </a:pPr>
            <a:r>
              <a:rPr lang="en" sz="2560">
                <a:solidFill>
                  <a:schemeClr val="dk1"/>
                </a:solidFill>
                <a:latin typeface="DM Sans"/>
                <a:ea typeface="DM Sans"/>
                <a:cs typeface="DM Sans"/>
                <a:sym typeface="DM Sans"/>
              </a:rPr>
              <a:t>ALL IN for Safe Schools is a California-based campaign that brings together early childhood education and K-12 non-profit leaders to support educators in creating welcoming, inclusive, and affirming spaces—especially for children in immigrant families and LGBTQ+ students.</a:t>
            </a:r>
            <a:endParaRPr sz="2560">
              <a:solidFill>
                <a:schemeClr val="dk1"/>
              </a:solidFill>
              <a:latin typeface="DM Sans"/>
              <a:ea typeface="DM Sans"/>
              <a:cs typeface="DM Sans"/>
              <a:sym typeface="DM Sans"/>
            </a:endParaRPr>
          </a:p>
          <a:p>
            <a:pPr marL="0" indent="0">
              <a:spcBef>
                <a:spcPts val="0"/>
              </a:spcBef>
              <a:buNone/>
            </a:pPr>
            <a:endParaRPr sz="2560">
              <a:solidFill>
                <a:schemeClr val="dk1"/>
              </a:solidFill>
              <a:latin typeface="DM Sans"/>
              <a:ea typeface="DM Sans"/>
              <a:cs typeface="DM Sans"/>
              <a:sym typeface="DM Sans"/>
            </a:endParaRPr>
          </a:p>
          <a:p>
            <a:pPr marL="0" indent="0">
              <a:spcBef>
                <a:spcPts val="0"/>
              </a:spcBef>
              <a:buNone/>
            </a:pPr>
            <a:r>
              <a:rPr lang="en" sz="2560" b="1">
                <a:solidFill>
                  <a:schemeClr val="dk1"/>
                </a:solidFill>
                <a:latin typeface="DM Sans"/>
                <a:ea typeface="DM Sans"/>
                <a:cs typeface="DM Sans"/>
                <a:sym typeface="DM Sans"/>
              </a:rPr>
              <a:t>Learn more at </a:t>
            </a:r>
            <a:r>
              <a:rPr lang="en" sz="2560" b="1" u="sng">
                <a:solidFill>
                  <a:schemeClr val="hlink"/>
                </a:solidFill>
                <a:latin typeface="DM Sans"/>
                <a:ea typeface="DM Sans"/>
                <a:cs typeface="DM Sans"/>
                <a:sym typeface="DM Sans"/>
                <a:hlinkClick r:id="rId3"/>
              </a:rPr>
              <a:t>allinforsafeschools.org</a:t>
            </a:r>
            <a:r>
              <a:rPr lang="en" sz="2560" b="1">
                <a:solidFill>
                  <a:schemeClr val="dk1"/>
                </a:solidFill>
                <a:latin typeface="DM Sans"/>
                <a:ea typeface="DM Sans"/>
                <a:cs typeface="DM Sans"/>
                <a:sym typeface="DM Sans"/>
              </a:rPr>
              <a:t> </a:t>
            </a:r>
            <a:endParaRPr sz="2560" b="1">
              <a:solidFill>
                <a:schemeClr val="dk1"/>
              </a:solidFill>
              <a:latin typeface="DM Sans"/>
              <a:ea typeface="DM Sans"/>
              <a:cs typeface="DM Sans"/>
              <a:sym typeface="DM Sans"/>
            </a:endParaRPr>
          </a:p>
        </p:txBody>
      </p:sp>
      <p:pic>
        <p:nvPicPr>
          <p:cNvPr id="74" name="Google Shape;74;p15"/>
          <p:cNvPicPr preferRelativeResize="0"/>
          <p:nvPr/>
        </p:nvPicPr>
        <p:blipFill rotWithShape="1">
          <a:blip r:embed="rId4">
            <a:alphaModFix/>
          </a:blip>
          <a:srcRect b="50316"/>
          <a:stretch/>
        </p:blipFill>
        <p:spPr>
          <a:xfrm>
            <a:off x="5743948" y="5574631"/>
            <a:ext cx="6476799" cy="799255"/>
          </a:xfrm>
          <a:prstGeom prst="rect">
            <a:avLst/>
          </a:prstGeom>
          <a:solidFill>
            <a:schemeClr val="lt1"/>
          </a:solidFill>
          <a:ln w="9525" cap="flat" cmpd="sng">
            <a:noFill/>
            <a:prstDash val="solid"/>
            <a:round/>
            <a:headEnd type="none" w="sm" len="sm"/>
            <a:tailEnd type="none" w="sm" len="sm"/>
          </a:ln>
        </p:spPr>
      </p:pic>
      <p:pic>
        <p:nvPicPr>
          <p:cNvPr id="75" name="Google Shape;75;p15" title="AIFSS Wordmark Color BLK@4x.png"/>
          <p:cNvPicPr preferRelativeResize="0"/>
          <p:nvPr/>
        </p:nvPicPr>
        <p:blipFill>
          <a:blip r:embed="rId5">
            <a:alphaModFix/>
          </a:blip>
          <a:stretch>
            <a:fillRect/>
          </a:stretch>
        </p:blipFill>
        <p:spPr>
          <a:xfrm>
            <a:off x="5794914" y="2792765"/>
            <a:ext cx="6691553" cy="1908123"/>
          </a:xfrm>
          <a:prstGeom prst="rect">
            <a:avLst/>
          </a:prstGeom>
          <a:noFill/>
          <a:ln>
            <a:noFill/>
          </a:ln>
        </p:spPr>
      </p:pic>
      <p:sp>
        <p:nvSpPr>
          <p:cNvPr id="76" name="Google Shape;76;p15"/>
          <p:cNvSpPr txBox="1"/>
          <p:nvPr/>
        </p:nvSpPr>
        <p:spPr>
          <a:xfrm>
            <a:off x="240267" y="1251072"/>
            <a:ext cx="4266667" cy="722271"/>
          </a:xfrm>
          <a:prstGeom prst="rect">
            <a:avLst/>
          </a:prstGeom>
          <a:noFill/>
          <a:ln>
            <a:noFill/>
          </a:ln>
        </p:spPr>
        <p:txBody>
          <a:bodyPr spcFirstLastPara="1" wrap="square" lIns="130027" tIns="130027" rIns="130027" bIns="130027" anchor="t" anchorCtr="0">
            <a:spAutoFit/>
          </a:bodyPr>
          <a:lstStyle/>
          <a:p>
            <a:pPr marL="0" indent="0">
              <a:spcBef>
                <a:spcPts val="0"/>
              </a:spcBef>
              <a:buNone/>
            </a:pPr>
            <a:r>
              <a:rPr lang="en" sz="2987" b="1">
                <a:solidFill>
                  <a:schemeClr val="dk1"/>
                </a:solidFill>
                <a:latin typeface="DM Sans"/>
                <a:ea typeface="DM Sans"/>
                <a:cs typeface="DM Sans"/>
                <a:sym typeface="DM Sans"/>
              </a:rPr>
              <a:t>Presentation by: </a:t>
            </a:r>
            <a:endParaRPr sz="3982">
              <a:solidFill>
                <a:schemeClr val="dk2"/>
              </a:solidFill>
              <a:latin typeface="DM Sans"/>
              <a:ea typeface="DM Sans"/>
              <a:cs typeface="DM Sans"/>
              <a:sym typeface="DM Sans"/>
            </a:endParaRPr>
          </a:p>
        </p:txBody>
      </p:sp>
      <p:sp>
        <p:nvSpPr>
          <p:cNvPr id="77" name="Google Shape;77;p15"/>
          <p:cNvSpPr txBox="1"/>
          <p:nvPr/>
        </p:nvSpPr>
        <p:spPr>
          <a:xfrm>
            <a:off x="5489671" y="594524"/>
            <a:ext cx="10903467" cy="656548"/>
          </a:xfrm>
          <a:prstGeom prst="rect">
            <a:avLst/>
          </a:prstGeom>
          <a:noFill/>
          <a:ln>
            <a:noFill/>
          </a:ln>
        </p:spPr>
        <p:txBody>
          <a:bodyPr spcFirstLastPara="1" wrap="square" lIns="130027" tIns="130027" rIns="130027" bIns="130027" anchor="t" anchorCtr="0">
            <a:spAutoFit/>
          </a:bodyPr>
          <a:lstStyle/>
          <a:p>
            <a:pPr marL="0" indent="0">
              <a:spcBef>
                <a:spcPts val="0"/>
              </a:spcBef>
              <a:buNone/>
            </a:pPr>
            <a:endParaRPr sz="2560">
              <a:solidFill>
                <a:schemeClr val="dk2"/>
              </a:solidFill>
            </a:endParaRPr>
          </a:p>
        </p:txBody>
      </p:sp>
      <p:pic>
        <p:nvPicPr>
          <p:cNvPr id="78" name="Google Shape;78;p15"/>
          <p:cNvPicPr preferRelativeResize="0"/>
          <p:nvPr/>
        </p:nvPicPr>
        <p:blipFill rotWithShape="1">
          <a:blip r:embed="rId6">
            <a:alphaModFix/>
          </a:blip>
          <a:srcRect l="927" t="168" r="76295" b="86931"/>
          <a:stretch/>
        </p:blipFill>
        <p:spPr>
          <a:xfrm>
            <a:off x="11270737" y="6445192"/>
            <a:ext cx="1159330" cy="656640"/>
          </a:xfrm>
          <a:prstGeom prst="rect">
            <a:avLst/>
          </a:prstGeom>
          <a:noFill/>
          <a:ln>
            <a:noFill/>
          </a:ln>
        </p:spPr>
      </p:pic>
      <p:pic>
        <p:nvPicPr>
          <p:cNvPr id="79" name="Google Shape;79;p15"/>
          <p:cNvPicPr preferRelativeResize="0"/>
          <p:nvPr/>
        </p:nvPicPr>
        <p:blipFill rotWithShape="1">
          <a:blip r:embed="rId4">
            <a:alphaModFix/>
          </a:blip>
          <a:srcRect l="8497" t="50315" r="9083"/>
          <a:stretch/>
        </p:blipFill>
        <p:spPr>
          <a:xfrm>
            <a:off x="5636565" y="6373867"/>
            <a:ext cx="5338345" cy="799255"/>
          </a:xfrm>
          <a:prstGeom prst="rect">
            <a:avLst/>
          </a:prstGeom>
          <a:solidFill>
            <a:schemeClr val="lt1"/>
          </a:solidFill>
          <a:ln w="9525" cap="flat" cmpd="sng">
            <a:noFill/>
            <a:prstDash val="solid"/>
            <a:round/>
            <a:headEnd type="none" w="sm" len="sm"/>
            <a:tailEnd type="none" w="sm" len="sm"/>
          </a:ln>
        </p:spPr>
      </p:pic>
      <p:sp>
        <p:nvSpPr>
          <p:cNvPr id="2" name="TextBox 1">
            <a:extLst>
              <a:ext uri="{FF2B5EF4-FFF2-40B4-BE49-F238E27FC236}">
                <a16:creationId xmlns:a16="http://schemas.microsoft.com/office/drawing/2014/main" id="{CD60AAAD-92A0-916B-37F7-530EFBFCDA79}"/>
              </a:ext>
            </a:extLst>
          </p:cNvPr>
          <p:cNvSpPr txBox="1"/>
          <p:nvPr/>
        </p:nvSpPr>
        <p:spPr>
          <a:xfrm>
            <a:off x="6111240" y="9159240"/>
            <a:ext cx="0" cy="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rmAutofit fontScale="250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
        <p:nvSpPr>
          <p:cNvPr id="3" name="TextBox 2">
            <a:extLst>
              <a:ext uri="{FF2B5EF4-FFF2-40B4-BE49-F238E27FC236}">
                <a16:creationId xmlns:a16="http://schemas.microsoft.com/office/drawing/2014/main" id="{3DE2D3B8-9A29-D4CA-562C-E9888C35052B}"/>
              </a:ext>
            </a:extLst>
          </p:cNvPr>
          <p:cNvSpPr txBox="1"/>
          <p:nvPr/>
        </p:nvSpPr>
        <p:spPr>
          <a:xfrm>
            <a:off x="6705600" y="9006840"/>
            <a:ext cx="0" cy="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rmAutofit fontScale="250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83D52-D30C-4CEF-5301-3153B5EE35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DA974-F02F-5128-D81C-051081917075}"/>
              </a:ext>
            </a:extLst>
          </p:cNvPr>
          <p:cNvSpPr>
            <a:spLocks noGrp="1"/>
          </p:cNvSpPr>
          <p:nvPr>
            <p:ph type="title"/>
          </p:nvPr>
        </p:nvSpPr>
        <p:spPr>
          <a:xfrm>
            <a:off x="1013626" y="404351"/>
            <a:ext cx="10972800" cy="1185021"/>
          </a:xfrm>
        </p:spPr>
        <p:txBody>
          <a:bodyPr>
            <a:noAutofit/>
          </a:bodyPr>
          <a:lstStyle/>
          <a:p>
            <a:r>
              <a:rPr lang="en-US" sz="5400" dirty="0">
                <a:solidFill>
                  <a:schemeClr val="bg1">
                    <a:lumMod val="60000"/>
                    <a:lumOff val="40000"/>
                  </a:schemeClr>
                </a:solidFill>
              </a:rPr>
              <a:t>Model Policies</a:t>
            </a:r>
          </a:p>
        </p:txBody>
      </p:sp>
      <p:sp>
        <p:nvSpPr>
          <p:cNvPr id="3" name="Text Placeholder 2">
            <a:extLst>
              <a:ext uri="{FF2B5EF4-FFF2-40B4-BE49-F238E27FC236}">
                <a16:creationId xmlns:a16="http://schemas.microsoft.com/office/drawing/2014/main" id="{09FC995F-40A0-9BB3-E6B4-747AEE43202D}"/>
              </a:ext>
            </a:extLst>
          </p:cNvPr>
          <p:cNvSpPr>
            <a:spLocks noGrp="1"/>
          </p:cNvSpPr>
          <p:nvPr>
            <p:ph type="body" idx="1"/>
          </p:nvPr>
        </p:nvSpPr>
        <p:spPr>
          <a:xfrm>
            <a:off x="1018376" y="2441873"/>
            <a:ext cx="10968050" cy="4836005"/>
          </a:xfrm>
        </p:spPr>
        <p:txBody>
          <a:bodyPr>
            <a:normAutofit/>
          </a:bodyPr>
          <a:lstStyle/>
          <a:p>
            <a:pPr marL="0" indent="0">
              <a:buNone/>
            </a:pPr>
            <a:endParaRPr lang="en-US" sz="3200" dirty="0"/>
          </a:p>
        </p:txBody>
      </p:sp>
      <p:sp>
        <p:nvSpPr>
          <p:cNvPr id="5" name="Chapter Name, if relevant">
            <a:extLst>
              <a:ext uri="{FF2B5EF4-FFF2-40B4-BE49-F238E27FC236}">
                <a16:creationId xmlns:a16="http://schemas.microsoft.com/office/drawing/2014/main" id="{A3139BB8-C767-4C20-6930-2F3642090AA3}"/>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Model Policies</a:t>
            </a:r>
            <a:endParaRPr dirty="0"/>
          </a:p>
        </p:txBody>
      </p:sp>
      <p:sp>
        <p:nvSpPr>
          <p:cNvPr id="4" name="TextBox 3">
            <a:extLst>
              <a:ext uri="{FF2B5EF4-FFF2-40B4-BE49-F238E27FC236}">
                <a16:creationId xmlns:a16="http://schemas.microsoft.com/office/drawing/2014/main" id="{12D65513-C99C-C244-CB2C-0D3CE077A8B4}"/>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pic>
        <p:nvPicPr>
          <p:cNvPr id="8" name="Picture 7">
            <a:extLst>
              <a:ext uri="{FF2B5EF4-FFF2-40B4-BE49-F238E27FC236}">
                <a16:creationId xmlns:a16="http://schemas.microsoft.com/office/drawing/2014/main" id="{9A54242A-3172-6599-4B2E-693C7D6FF22C}"/>
              </a:ext>
            </a:extLst>
          </p:cNvPr>
          <p:cNvPicPr>
            <a:picLocks noChangeAspect="1"/>
          </p:cNvPicPr>
          <p:nvPr/>
        </p:nvPicPr>
        <p:blipFill>
          <a:blip r:embed="rId3"/>
          <a:stretch>
            <a:fillRect/>
          </a:stretch>
        </p:blipFill>
        <p:spPr>
          <a:xfrm>
            <a:off x="976559" y="2389191"/>
            <a:ext cx="9865611" cy="6317565"/>
          </a:xfrm>
          <a:prstGeom prst="rect">
            <a:avLst/>
          </a:prstGeom>
        </p:spPr>
      </p:pic>
    </p:spTree>
    <p:extLst>
      <p:ext uri="{BB962C8B-B14F-4D97-AF65-F5344CB8AC3E}">
        <p14:creationId xmlns:p14="http://schemas.microsoft.com/office/powerpoint/2010/main" val="275520317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46288-54FE-46F8-D938-FB6067CA16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12A5B5-DD64-9389-496B-B3A4F6836575}"/>
              </a:ext>
            </a:extLst>
          </p:cNvPr>
          <p:cNvSpPr>
            <a:spLocks noGrp="1"/>
          </p:cNvSpPr>
          <p:nvPr>
            <p:ph type="title"/>
          </p:nvPr>
        </p:nvSpPr>
        <p:spPr>
          <a:xfrm>
            <a:off x="1013626" y="404351"/>
            <a:ext cx="10972800" cy="1185021"/>
          </a:xfrm>
        </p:spPr>
        <p:txBody>
          <a:bodyPr>
            <a:noAutofit/>
          </a:bodyPr>
          <a:lstStyle/>
          <a:p>
            <a:r>
              <a:rPr lang="en-US" sz="5400" dirty="0">
                <a:solidFill>
                  <a:schemeClr val="bg1">
                    <a:lumMod val="60000"/>
                    <a:lumOff val="40000"/>
                  </a:schemeClr>
                </a:solidFill>
              </a:rPr>
              <a:t>Model Policies</a:t>
            </a:r>
          </a:p>
        </p:txBody>
      </p:sp>
      <p:sp>
        <p:nvSpPr>
          <p:cNvPr id="3" name="Text Placeholder 2">
            <a:extLst>
              <a:ext uri="{FF2B5EF4-FFF2-40B4-BE49-F238E27FC236}">
                <a16:creationId xmlns:a16="http://schemas.microsoft.com/office/drawing/2014/main" id="{401E0B0C-95B0-73D3-4780-8D2D6E0A23FD}"/>
              </a:ext>
            </a:extLst>
          </p:cNvPr>
          <p:cNvSpPr>
            <a:spLocks noGrp="1"/>
          </p:cNvSpPr>
          <p:nvPr>
            <p:ph type="body" idx="1"/>
          </p:nvPr>
        </p:nvSpPr>
        <p:spPr>
          <a:xfrm>
            <a:off x="1018376" y="2441873"/>
            <a:ext cx="9245297" cy="6375312"/>
          </a:xfrm>
        </p:spPr>
        <p:txBody>
          <a:bodyPr>
            <a:normAutofit/>
          </a:bodyPr>
          <a:lstStyle/>
          <a:p>
            <a:pPr marL="0" indent="0">
              <a:buNone/>
            </a:pPr>
            <a:endParaRPr lang="en-US" sz="3200" dirty="0"/>
          </a:p>
        </p:txBody>
      </p:sp>
      <p:sp>
        <p:nvSpPr>
          <p:cNvPr id="5" name="Chapter Name, if relevant">
            <a:extLst>
              <a:ext uri="{FF2B5EF4-FFF2-40B4-BE49-F238E27FC236}">
                <a16:creationId xmlns:a16="http://schemas.microsoft.com/office/drawing/2014/main" id="{D5CD8C64-DDA5-5BDA-4F81-C8A8CABAC295}"/>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Model Policies </a:t>
            </a:r>
            <a:endParaRPr dirty="0"/>
          </a:p>
        </p:txBody>
      </p:sp>
      <p:sp>
        <p:nvSpPr>
          <p:cNvPr id="4" name="TextBox 3">
            <a:extLst>
              <a:ext uri="{FF2B5EF4-FFF2-40B4-BE49-F238E27FC236}">
                <a16:creationId xmlns:a16="http://schemas.microsoft.com/office/drawing/2014/main" id="{F4621006-1F13-45A4-E80E-996539B4D67C}"/>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pic>
        <p:nvPicPr>
          <p:cNvPr id="8" name="Picture 7">
            <a:extLst>
              <a:ext uri="{FF2B5EF4-FFF2-40B4-BE49-F238E27FC236}">
                <a16:creationId xmlns:a16="http://schemas.microsoft.com/office/drawing/2014/main" id="{93495FE4-0E35-FB12-6902-B4261881D7A2}"/>
              </a:ext>
            </a:extLst>
          </p:cNvPr>
          <p:cNvPicPr>
            <a:picLocks noChangeAspect="1"/>
          </p:cNvPicPr>
          <p:nvPr/>
        </p:nvPicPr>
        <p:blipFill>
          <a:blip r:embed="rId3"/>
          <a:stretch>
            <a:fillRect/>
          </a:stretch>
        </p:blipFill>
        <p:spPr>
          <a:xfrm>
            <a:off x="515268" y="2243200"/>
            <a:ext cx="9748405" cy="6583339"/>
          </a:xfrm>
          <a:prstGeom prst="rect">
            <a:avLst/>
          </a:prstGeom>
        </p:spPr>
      </p:pic>
    </p:spTree>
    <p:extLst>
      <p:ext uri="{BB962C8B-B14F-4D97-AF65-F5344CB8AC3E}">
        <p14:creationId xmlns:p14="http://schemas.microsoft.com/office/powerpoint/2010/main" val="2022492548"/>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0548F-50E1-AEBE-8407-B23276DEB4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103856-2DB1-0D7B-5AFE-23CE3DEBBD68}"/>
              </a:ext>
            </a:extLst>
          </p:cNvPr>
          <p:cNvSpPr>
            <a:spLocks noGrp="1"/>
          </p:cNvSpPr>
          <p:nvPr>
            <p:ph type="title"/>
          </p:nvPr>
        </p:nvSpPr>
        <p:spPr>
          <a:xfrm>
            <a:off x="1013626" y="404351"/>
            <a:ext cx="10972800" cy="1185021"/>
          </a:xfrm>
        </p:spPr>
        <p:txBody>
          <a:bodyPr>
            <a:noAutofit/>
          </a:bodyPr>
          <a:lstStyle/>
          <a:p>
            <a:r>
              <a:rPr lang="en-US" sz="5400" dirty="0">
                <a:solidFill>
                  <a:schemeClr val="bg1">
                    <a:lumMod val="60000"/>
                    <a:lumOff val="40000"/>
                  </a:schemeClr>
                </a:solidFill>
              </a:rPr>
              <a:t>Model Policies</a:t>
            </a:r>
          </a:p>
        </p:txBody>
      </p:sp>
      <p:sp>
        <p:nvSpPr>
          <p:cNvPr id="3" name="Text Placeholder 2">
            <a:extLst>
              <a:ext uri="{FF2B5EF4-FFF2-40B4-BE49-F238E27FC236}">
                <a16:creationId xmlns:a16="http://schemas.microsoft.com/office/drawing/2014/main" id="{1DAF6924-76A7-806B-B8EB-BC134C2AC788}"/>
              </a:ext>
            </a:extLst>
          </p:cNvPr>
          <p:cNvSpPr>
            <a:spLocks noGrp="1"/>
          </p:cNvSpPr>
          <p:nvPr>
            <p:ph type="body" idx="1"/>
          </p:nvPr>
        </p:nvSpPr>
        <p:spPr>
          <a:xfrm>
            <a:off x="1018376" y="2441873"/>
            <a:ext cx="10968050" cy="4836005"/>
          </a:xfrm>
        </p:spPr>
        <p:txBody>
          <a:bodyPr>
            <a:normAutofit/>
          </a:bodyPr>
          <a:lstStyle/>
          <a:p>
            <a:pPr marL="0" indent="0">
              <a:buNone/>
            </a:pPr>
            <a:endParaRPr lang="en-US" sz="3200" dirty="0"/>
          </a:p>
        </p:txBody>
      </p:sp>
      <p:sp>
        <p:nvSpPr>
          <p:cNvPr id="5" name="Chapter Name, if relevant">
            <a:extLst>
              <a:ext uri="{FF2B5EF4-FFF2-40B4-BE49-F238E27FC236}">
                <a16:creationId xmlns:a16="http://schemas.microsoft.com/office/drawing/2014/main" id="{AF45B896-D8FC-82B5-14A6-AB49F7AA0BDD}"/>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Model Policies </a:t>
            </a:r>
            <a:endParaRPr dirty="0"/>
          </a:p>
        </p:txBody>
      </p:sp>
      <p:sp>
        <p:nvSpPr>
          <p:cNvPr id="4" name="TextBox 3">
            <a:extLst>
              <a:ext uri="{FF2B5EF4-FFF2-40B4-BE49-F238E27FC236}">
                <a16:creationId xmlns:a16="http://schemas.microsoft.com/office/drawing/2014/main" id="{2761841B-DDD2-F742-0673-1F7E2DAACFAB}"/>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pic>
        <p:nvPicPr>
          <p:cNvPr id="8" name="Picture 7">
            <a:extLst>
              <a:ext uri="{FF2B5EF4-FFF2-40B4-BE49-F238E27FC236}">
                <a16:creationId xmlns:a16="http://schemas.microsoft.com/office/drawing/2014/main" id="{05418ED4-269F-D2D5-4FAC-663F9969A579}"/>
              </a:ext>
            </a:extLst>
          </p:cNvPr>
          <p:cNvPicPr>
            <a:picLocks noChangeAspect="1"/>
          </p:cNvPicPr>
          <p:nvPr/>
        </p:nvPicPr>
        <p:blipFill>
          <a:blip r:embed="rId3"/>
          <a:stretch>
            <a:fillRect/>
          </a:stretch>
        </p:blipFill>
        <p:spPr>
          <a:xfrm>
            <a:off x="606716" y="2113999"/>
            <a:ext cx="11523080" cy="6762048"/>
          </a:xfrm>
          <a:prstGeom prst="rect">
            <a:avLst/>
          </a:prstGeom>
        </p:spPr>
      </p:pic>
    </p:spTree>
    <p:extLst>
      <p:ext uri="{BB962C8B-B14F-4D97-AF65-F5344CB8AC3E}">
        <p14:creationId xmlns:p14="http://schemas.microsoft.com/office/powerpoint/2010/main" val="905231586"/>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EF00D-D6F2-0CA5-98F4-FFFE22405BD9}"/>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50778584-51BF-8349-9510-62F748300B95}"/>
              </a:ext>
            </a:extLst>
          </p:cNvPr>
          <p:cNvSpPr txBox="1">
            <a:spLocks noGrp="1"/>
          </p:cNvSpPr>
          <p:nvPr>
            <p:ph type="title"/>
          </p:nvPr>
        </p:nvSpPr>
        <p:spPr>
          <a:xfrm>
            <a:off x="1263650" y="3679444"/>
            <a:ext cx="10477500" cy="2108200"/>
          </a:xfrm>
          <a:prstGeom prst="rect">
            <a:avLst/>
          </a:prstGeom>
        </p:spPr>
        <p:txBody>
          <a:bodyPr>
            <a:normAutofit fontScale="90000"/>
          </a:bodyPr>
          <a:lstStyle/>
          <a:p>
            <a:r>
              <a:rPr lang="en-US" dirty="0"/>
              <a:t>Recommended Practices &amp; What To Do If Immigration Agents Are At The Door</a:t>
            </a:r>
            <a:endParaRPr dirty="0"/>
          </a:p>
        </p:txBody>
      </p:sp>
    </p:spTree>
    <p:extLst>
      <p:ext uri="{BB962C8B-B14F-4D97-AF65-F5344CB8AC3E}">
        <p14:creationId xmlns:p14="http://schemas.microsoft.com/office/powerpoint/2010/main" val="2949088767"/>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9589E-853F-A0DC-CD42-27C8FCD4CB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04124E-BD3D-3788-13AD-162D9F165AA3}"/>
              </a:ext>
            </a:extLst>
          </p:cNvPr>
          <p:cNvSpPr>
            <a:spLocks noGrp="1"/>
          </p:cNvSpPr>
          <p:nvPr>
            <p:ph type="title"/>
          </p:nvPr>
        </p:nvSpPr>
        <p:spPr>
          <a:xfrm>
            <a:off x="1013626" y="404351"/>
            <a:ext cx="10972800" cy="1185021"/>
          </a:xfrm>
        </p:spPr>
        <p:txBody>
          <a:bodyPr>
            <a:noAutofit/>
          </a:bodyPr>
          <a:lstStyle/>
          <a:p>
            <a:r>
              <a:rPr lang="en-US" sz="5400" dirty="0">
                <a:solidFill>
                  <a:schemeClr val="bg1">
                    <a:lumMod val="60000"/>
                    <a:lumOff val="40000"/>
                  </a:schemeClr>
                </a:solidFill>
              </a:rPr>
              <a:t>Recommended Practices for Your Child Care Program</a:t>
            </a:r>
          </a:p>
        </p:txBody>
      </p:sp>
      <p:sp>
        <p:nvSpPr>
          <p:cNvPr id="3" name="Text Placeholder 2">
            <a:extLst>
              <a:ext uri="{FF2B5EF4-FFF2-40B4-BE49-F238E27FC236}">
                <a16:creationId xmlns:a16="http://schemas.microsoft.com/office/drawing/2014/main" id="{C52DCD2E-6365-F4BC-6AC0-FDE41FED1CE5}"/>
              </a:ext>
            </a:extLst>
          </p:cNvPr>
          <p:cNvSpPr>
            <a:spLocks noGrp="1"/>
          </p:cNvSpPr>
          <p:nvPr>
            <p:ph type="body" idx="1"/>
          </p:nvPr>
        </p:nvSpPr>
        <p:spPr>
          <a:xfrm>
            <a:off x="1018376" y="2441873"/>
            <a:ext cx="10968050" cy="6154764"/>
          </a:xfrm>
        </p:spPr>
        <p:txBody>
          <a:bodyPr>
            <a:normAutofit fontScale="70000" lnSpcReduction="20000"/>
          </a:bodyPr>
          <a:lstStyle/>
          <a:p>
            <a:pPr marL="457200" indent="-457200">
              <a:buFont typeface="Wingdings" panose="05000000000000000000" pitchFamily="2" charset="2"/>
              <a:buChar char="q"/>
            </a:pPr>
            <a:r>
              <a:rPr lang="en-US" sz="3200" dirty="0">
                <a:solidFill>
                  <a:schemeClr val="bg1"/>
                </a:solidFill>
              </a:rPr>
              <a:t>Help parents/guardians with their family preparedness plans in case of immigration-related emergencies</a:t>
            </a:r>
          </a:p>
          <a:p>
            <a:pPr marL="0" indent="0">
              <a:buNone/>
            </a:pPr>
            <a:r>
              <a:rPr lang="en-US" sz="3200" dirty="0">
                <a:solidFill>
                  <a:schemeClr val="bg1"/>
                </a:solidFill>
              </a:rPr>
              <a:t>		</a:t>
            </a:r>
            <a:r>
              <a:rPr lang="en-US" sz="3200" dirty="0">
                <a:solidFill>
                  <a:schemeClr val="tx1"/>
                </a:solidFill>
              </a:rPr>
              <a:t>Update emergency contacts regularly, identify backup caregivers, keep forms 		current, follow written family instructions</a:t>
            </a:r>
          </a:p>
          <a:p>
            <a:pPr marL="457200" indent="-457200">
              <a:buFont typeface="Wingdings" panose="05000000000000000000" pitchFamily="2" charset="2"/>
              <a:buChar char="q"/>
            </a:pPr>
            <a:r>
              <a:rPr lang="en-US" sz="3200" dirty="0">
                <a:solidFill>
                  <a:schemeClr val="bg1"/>
                </a:solidFill>
              </a:rPr>
              <a:t>Ensure staff understand their rights when interacting with immigration enforcement</a:t>
            </a:r>
          </a:p>
          <a:p>
            <a:pPr marL="0" indent="0">
              <a:buNone/>
            </a:pPr>
            <a:r>
              <a:rPr lang="en-US" sz="3200" dirty="0">
                <a:solidFill>
                  <a:schemeClr val="bg1"/>
                </a:solidFill>
              </a:rPr>
              <a:t>		</a:t>
            </a:r>
            <a:r>
              <a:rPr lang="en-US" sz="3200" dirty="0">
                <a:solidFill>
                  <a:schemeClr val="tx1"/>
                </a:solidFill>
              </a:rPr>
              <a:t>How to verify judicial warrants and when to contact legal 						counsel. See Public Counsel’s </a:t>
            </a:r>
            <a:r>
              <a:rPr lang="en-US" sz="3200" dirty="0">
                <a:solidFill>
                  <a:schemeClr val="bg1"/>
                </a:solidFill>
                <a:hlinkClick r:id="rId3">
                  <a:extLst>
                    <a:ext uri="{A12FA001-AC4F-418D-AE19-62706E023703}">
                      <ahyp:hlinkClr xmlns:ahyp="http://schemas.microsoft.com/office/drawing/2018/hyperlinkcolor" val="tx"/>
                    </a:ext>
                  </a:extLst>
                </a:hlinkClick>
              </a:rPr>
              <a:t>interactions with </a:t>
            </a:r>
            <a:r>
              <a:rPr lang="en-US" sz="3200" dirty="0">
                <a:solidFill>
                  <a:schemeClr val="bg1"/>
                </a:solidFill>
              </a:rPr>
              <a:t>									</a:t>
            </a:r>
            <a:r>
              <a:rPr lang="en-US" sz="3200" dirty="0">
                <a:solidFill>
                  <a:schemeClr val="bg1"/>
                </a:solidFill>
                <a:hlinkClick r:id="rId3">
                  <a:extLst>
                    <a:ext uri="{A12FA001-AC4F-418D-AE19-62706E023703}">
                      <ahyp:hlinkClr xmlns:ahyp="http://schemas.microsoft.com/office/drawing/2018/hyperlinkcolor" val="tx"/>
                    </a:ext>
                  </a:extLst>
                </a:hlinkClick>
              </a:rPr>
              <a:t>immigration enforcement guide</a:t>
            </a:r>
            <a:r>
              <a:rPr lang="en-US" sz="3200" dirty="0">
                <a:solidFill>
                  <a:schemeClr val="bg1"/>
                </a:solidFill>
              </a:rPr>
              <a:t> </a:t>
            </a:r>
            <a:r>
              <a:rPr lang="en-US" sz="3200" dirty="0">
                <a:solidFill>
                  <a:schemeClr val="tx1"/>
                </a:solidFill>
              </a:rPr>
              <a:t>for further information.</a:t>
            </a:r>
          </a:p>
          <a:p>
            <a:pPr marL="457200" indent="-457200">
              <a:buFont typeface="Wingdings" panose="05000000000000000000" pitchFamily="2" charset="2"/>
              <a:buChar char="q"/>
            </a:pPr>
            <a:r>
              <a:rPr lang="en-US" sz="3200" dirty="0">
                <a:solidFill>
                  <a:schemeClr val="bg1"/>
                </a:solidFill>
              </a:rPr>
              <a:t>Prioritize and safeguard the child’s emotional wellbeing if a parent is detained or cannot arrive</a:t>
            </a:r>
          </a:p>
          <a:p>
            <a:pPr marL="836589" lvl="1" indent="0">
              <a:buNone/>
            </a:pPr>
            <a:r>
              <a:rPr lang="en-US" sz="3200" dirty="0"/>
              <a:t>	Stay calm with the child, use approved emergency contacts, verify identity 	before release, notify leadership, and document actions taken</a:t>
            </a:r>
          </a:p>
        </p:txBody>
      </p:sp>
      <p:sp>
        <p:nvSpPr>
          <p:cNvPr id="5" name="Chapter Name, if relevant">
            <a:extLst>
              <a:ext uri="{FF2B5EF4-FFF2-40B4-BE49-F238E27FC236}">
                <a16:creationId xmlns:a16="http://schemas.microsoft.com/office/drawing/2014/main" id="{EE12BA02-E485-3871-B3DF-8045785D679D}"/>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Recommended Practices</a:t>
            </a:r>
            <a:endParaRPr dirty="0"/>
          </a:p>
        </p:txBody>
      </p:sp>
      <p:sp>
        <p:nvSpPr>
          <p:cNvPr id="4" name="TextBox 3">
            <a:extLst>
              <a:ext uri="{FF2B5EF4-FFF2-40B4-BE49-F238E27FC236}">
                <a16:creationId xmlns:a16="http://schemas.microsoft.com/office/drawing/2014/main" id="{C9B3ECED-E3D2-CEB8-1FFB-CB98B061FD13}"/>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3505827590"/>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09931-348F-890D-AB30-6D7A506407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03E84A-0CAA-FD00-7356-763697742B97}"/>
              </a:ext>
            </a:extLst>
          </p:cNvPr>
          <p:cNvSpPr>
            <a:spLocks noGrp="1"/>
          </p:cNvSpPr>
          <p:nvPr>
            <p:ph type="title"/>
          </p:nvPr>
        </p:nvSpPr>
        <p:spPr>
          <a:xfrm>
            <a:off x="1013626" y="426848"/>
            <a:ext cx="10972800" cy="1185021"/>
          </a:xfrm>
        </p:spPr>
        <p:txBody>
          <a:bodyPr>
            <a:normAutofit fontScale="90000"/>
          </a:bodyPr>
          <a:lstStyle/>
          <a:p>
            <a:r>
              <a:rPr lang="en-US" dirty="0">
                <a:solidFill>
                  <a:srgbClr val="0070C0"/>
                </a:solidFill>
              </a:rPr>
              <a:t>So, immigration agents are at the door…</a:t>
            </a:r>
          </a:p>
        </p:txBody>
      </p:sp>
      <p:sp>
        <p:nvSpPr>
          <p:cNvPr id="3" name="Text Placeholder 2">
            <a:extLst>
              <a:ext uri="{FF2B5EF4-FFF2-40B4-BE49-F238E27FC236}">
                <a16:creationId xmlns:a16="http://schemas.microsoft.com/office/drawing/2014/main" id="{DD0D729C-225F-9F71-0522-1A094139A8B2}"/>
              </a:ext>
            </a:extLst>
          </p:cNvPr>
          <p:cNvSpPr>
            <a:spLocks noGrp="1"/>
          </p:cNvSpPr>
          <p:nvPr>
            <p:ph type="body" idx="1"/>
          </p:nvPr>
        </p:nvSpPr>
        <p:spPr>
          <a:xfrm>
            <a:off x="1018376" y="2222417"/>
            <a:ext cx="9166591" cy="6154764"/>
          </a:xfrm>
        </p:spPr>
        <p:txBody>
          <a:bodyPr>
            <a:normAutofit fontScale="85000" lnSpcReduction="10000"/>
          </a:bodyPr>
          <a:lstStyle/>
          <a:p>
            <a:pPr marL="457200" indent="-457200">
              <a:spcBef>
                <a:spcPts val="3600"/>
              </a:spcBef>
              <a:buFont typeface="+mj-lt"/>
              <a:buAutoNum type="arabicPeriod"/>
            </a:pPr>
            <a:r>
              <a:rPr lang="en-US" sz="3200" dirty="0">
                <a:solidFill>
                  <a:srgbClr val="002060"/>
                </a:solidFill>
              </a:rPr>
              <a:t>Stay calm. </a:t>
            </a:r>
            <a:r>
              <a:rPr lang="en-US" sz="3200" b="1" u="sng" dirty="0">
                <a:solidFill>
                  <a:srgbClr val="002060"/>
                </a:solidFill>
              </a:rPr>
              <a:t>Don’t run</a:t>
            </a:r>
            <a:r>
              <a:rPr lang="en-US" sz="3200" dirty="0">
                <a:solidFill>
                  <a:srgbClr val="002060"/>
                </a:solidFill>
              </a:rPr>
              <a:t>. Contact the Authorized Person. </a:t>
            </a:r>
          </a:p>
          <a:p>
            <a:pPr marL="457200" indent="-457200">
              <a:spcBef>
                <a:spcPts val="3600"/>
              </a:spcBef>
              <a:buFont typeface="+mj-lt"/>
              <a:buAutoNum type="arabicPeriod"/>
            </a:pPr>
            <a:r>
              <a:rPr lang="en-US" sz="3200" dirty="0">
                <a:solidFill>
                  <a:srgbClr val="002060"/>
                </a:solidFill>
              </a:rPr>
              <a:t>“You do not have permission to enter private areas without a judicial warrant. Please remain outside in this designated area.” </a:t>
            </a:r>
          </a:p>
          <a:p>
            <a:pPr marL="457200" indent="-457200">
              <a:spcBef>
                <a:spcPts val="3600"/>
              </a:spcBef>
              <a:buFont typeface="+mj-lt"/>
              <a:buAutoNum type="arabicPeriod"/>
            </a:pPr>
            <a:r>
              <a:rPr lang="en-US" sz="3200" dirty="0">
                <a:solidFill>
                  <a:srgbClr val="002060"/>
                </a:solidFill>
              </a:rPr>
              <a:t>Authorized person inspects the provided documentation.</a:t>
            </a:r>
          </a:p>
          <a:p>
            <a:pPr marL="457200" indent="-457200">
              <a:spcBef>
                <a:spcPts val="3600"/>
              </a:spcBef>
              <a:buFont typeface="+mj-lt"/>
              <a:buAutoNum type="arabicPeriod"/>
            </a:pPr>
            <a:r>
              <a:rPr lang="en-US" sz="3200" u="sng" dirty="0">
                <a:solidFill>
                  <a:srgbClr val="002060"/>
                </a:solidFill>
              </a:rPr>
              <a:t>No judicial warrant</a:t>
            </a:r>
            <a:r>
              <a:rPr lang="en-US" sz="3200" dirty="0">
                <a:solidFill>
                  <a:srgbClr val="002060"/>
                </a:solidFill>
              </a:rPr>
              <a:t>: “We have a policy of denying access without a valid judicial warrant.”</a:t>
            </a:r>
          </a:p>
          <a:p>
            <a:pPr marL="457200" indent="-457200">
              <a:spcBef>
                <a:spcPts val="3600"/>
              </a:spcBef>
              <a:buFont typeface="+mj-lt"/>
              <a:buAutoNum type="arabicPeriod"/>
            </a:pPr>
            <a:r>
              <a:rPr lang="en-US" sz="3200" u="sng" dirty="0">
                <a:solidFill>
                  <a:srgbClr val="002060"/>
                </a:solidFill>
              </a:rPr>
              <a:t>Yes, valid judicial warrant</a:t>
            </a:r>
            <a:r>
              <a:rPr lang="en-US" sz="3200" dirty="0">
                <a:solidFill>
                  <a:srgbClr val="002060"/>
                </a:solidFill>
              </a:rPr>
              <a:t>: double check it, limit the search to the scope of the warrant, accompany them and document the whole time.</a:t>
            </a:r>
          </a:p>
          <a:p>
            <a:pPr marL="0" indent="0">
              <a:spcBef>
                <a:spcPts val="3600"/>
              </a:spcBef>
              <a:buNone/>
            </a:pPr>
            <a:endParaRPr lang="en-US" sz="3200" dirty="0">
              <a:solidFill>
                <a:srgbClr val="002060"/>
              </a:solidFill>
            </a:endParaRPr>
          </a:p>
        </p:txBody>
      </p:sp>
      <p:sp>
        <p:nvSpPr>
          <p:cNvPr id="7" name="Chapter Name, if relevant">
            <a:extLst>
              <a:ext uri="{FF2B5EF4-FFF2-40B4-BE49-F238E27FC236}">
                <a16:creationId xmlns:a16="http://schemas.microsoft.com/office/drawing/2014/main" id="{8CF351D9-70C3-CBC8-A723-4BEFF4AAD8C3}"/>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What to do when immigration agents are at the door</a:t>
            </a:r>
            <a:endParaRPr dirty="0"/>
          </a:p>
        </p:txBody>
      </p:sp>
      <p:pic>
        <p:nvPicPr>
          <p:cNvPr id="4" name="Picture 3">
            <a:extLst>
              <a:ext uri="{FF2B5EF4-FFF2-40B4-BE49-F238E27FC236}">
                <a16:creationId xmlns:a16="http://schemas.microsoft.com/office/drawing/2014/main" id="{4FABB529-CCC8-CEA3-C072-31FB8CE37E7C}"/>
              </a:ext>
            </a:extLst>
          </p:cNvPr>
          <p:cNvPicPr>
            <a:picLocks noChangeAspect="1"/>
          </p:cNvPicPr>
          <p:nvPr/>
        </p:nvPicPr>
        <p:blipFill>
          <a:blip r:embed="rId3"/>
          <a:srcRect l="14941" t="7669" r="12218"/>
          <a:stretch>
            <a:fillRect/>
          </a:stretch>
        </p:blipFill>
        <p:spPr>
          <a:xfrm>
            <a:off x="10388167" y="2816352"/>
            <a:ext cx="2616633" cy="4385056"/>
          </a:xfrm>
          <a:prstGeom prst="rect">
            <a:avLst/>
          </a:prstGeom>
        </p:spPr>
      </p:pic>
    </p:spTree>
    <p:extLst>
      <p:ext uri="{BB962C8B-B14F-4D97-AF65-F5344CB8AC3E}">
        <p14:creationId xmlns:p14="http://schemas.microsoft.com/office/powerpoint/2010/main" val="2565238690"/>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5305C-6738-C030-648E-E460809E09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DA83AA-B50D-F1CE-E1BF-EA4323968444}"/>
              </a:ext>
            </a:extLst>
          </p:cNvPr>
          <p:cNvSpPr>
            <a:spLocks noGrp="1"/>
          </p:cNvSpPr>
          <p:nvPr>
            <p:ph type="title"/>
          </p:nvPr>
        </p:nvSpPr>
        <p:spPr>
          <a:xfrm>
            <a:off x="1016000" y="332181"/>
            <a:ext cx="10972800" cy="1185021"/>
          </a:xfrm>
        </p:spPr>
        <p:txBody>
          <a:bodyPr>
            <a:normAutofit fontScale="90000"/>
          </a:bodyPr>
          <a:lstStyle/>
          <a:p>
            <a:r>
              <a:rPr lang="en-US" dirty="0">
                <a:solidFill>
                  <a:srgbClr val="0070C0"/>
                </a:solidFill>
              </a:rPr>
              <a:t>What if immigration agents stop and question me?</a:t>
            </a:r>
          </a:p>
        </p:txBody>
      </p:sp>
      <p:sp>
        <p:nvSpPr>
          <p:cNvPr id="7" name="Chapter Name, if relevant">
            <a:extLst>
              <a:ext uri="{FF2B5EF4-FFF2-40B4-BE49-F238E27FC236}">
                <a16:creationId xmlns:a16="http://schemas.microsoft.com/office/drawing/2014/main" id="{935E71EC-A01B-4AC6-065E-5F7E4FC6A08F}"/>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What to do when immigration agents are at the door</a:t>
            </a:r>
            <a:endParaRPr dirty="0"/>
          </a:p>
        </p:txBody>
      </p:sp>
      <p:sp>
        <p:nvSpPr>
          <p:cNvPr id="38" name="TextBox 37">
            <a:extLst>
              <a:ext uri="{FF2B5EF4-FFF2-40B4-BE49-F238E27FC236}">
                <a16:creationId xmlns:a16="http://schemas.microsoft.com/office/drawing/2014/main" id="{3F4F589E-A64F-6DD0-DEAD-3CEBF6D7EECF}"/>
              </a:ext>
            </a:extLst>
          </p:cNvPr>
          <p:cNvSpPr txBox="1"/>
          <p:nvPr/>
        </p:nvSpPr>
        <p:spPr>
          <a:xfrm>
            <a:off x="3229429" y="4522857"/>
            <a:ext cx="6545942"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None/>
            </a:pPr>
            <a:endParaRPr lang="en-US" dirty="0">
              <a:latin typeface="Georgia" panose="02040502050405020303" pitchFamily="18" charset="0"/>
            </a:endParaRPr>
          </a:p>
        </p:txBody>
      </p:sp>
      <p:pic>
        <p:nvPicPr>
          <p:cNvPr id="5" name="Picture 4">
            <a:extLst>
              <a:ext uri="{FF2B5EF4-FFF2-40B4-BE49-F238E27FC236}">
                <a16:creationId xmlns:a16="http://schemas.microsoft.com/office/drawing/2014/main" id="{162A1AE8-6954-1CE1-E7CF-C82D3DB1C0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902" y="1867034"/>
            <a:ext cx="12116996" cy="6727417"/>
          </a:xfrm>
          <a:prstGeom prst="rect">
            <a:avLst/>
          </a:prstGeom>
        </p:spPr>
      </p:pic>
    </p:spTree>
    <p:extLst>
      <p:ext uri="{BB962C8B-B14F-4D97-AF65-F5344CB8AC3E}">
        <p14:creationId xmlns:p14="http://schemas.microsoft.com/office/powerpoint/2010/main" val="3279458867"/>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6FCE0-C644-E25B-6CBA-77C66408B3B5}"/>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D180E0ED-BD53-A30F-BE23-B4375254E5CB}"/>
              </a:ext>
            </a:extLst>
          </p:cNvPr>
          <p:cNvSpPr txBox="1">
            <a:spLocks noGrp="1"/>
          </p:cNvSpPr>
          <p:nvPr>
            <p:ph type="title"/>
          </p:nvPr>
        </p:nvSpPr>
        <p:spPr>
          <a:xfrm>
            <a:off x="1263650" y="3679444"/>
            <a:ext cx="10477500" cy="2108200"/>
          </a:xfrm>
          <a:prstGeom prst="rect">
            <a:avLst/>
          </a:prstGeom>
        </p:spPr>
        <p:txBody>
          <a:bodyPr>
            <a:normAutofit/>
          </a:bodyPr>
          <a:lstStyle/>
          <a:p>
            <a:r>
              <a:rPr lang="en-US" dirty="0"/>
              <a:t> Compliance Checklist</a:t>
            </a:r>
            <a:endParaRPr dirty="0"/>
          </a:p>
        </p:txBody>
      </p:sp>
    </p:spTree>
    <p:extLst>
      <p:ext uri="{BB962C8B-B14F-4D97-AF65-F5344CB8AC3E}">
        <p14:creationId xmlns:p14="http://schemas.microsoft.com/office/powerpoint/2010/main" val="718390381"/>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D6390-5FDA-A7E7-2F60-B7FA26F1F4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495B18-C538-B80F-A3EC-4DBE9471AF25}"/>
              </a:ext>
            </a:extLst>
          </p:cNvPr>
          <p:cNvSpPr>
            <a:spLocks noGrp="1"/>
          </p:cNvSpPr>
          <p:nvPr>
            <p:ph type="title"/>
          </p:nvPr>
        </p:nvSpPr>
        <p:spPr>
          <a:xfrm>
            <a:off x="1013626" y="404351"/>
            <a:ext cx="10972800" cy="1185021"/>
          </a:xfrm>
        </p:spPr>
        <p:txBody>
          <a:bodyPr>
            <a:noAutofit/>
          </a:bodyPr>
          <a:lstStyle/>
          <a:p>
            <a:r>
              <a:rPr lang="en-US" sz="5400" dirty="0">
                <a:solidFill>
                  <a:schemeClr val="bg1">
                    <a:lumMod val="60000"/>
                    <a:lumOff val="40000"/>
                  </a:schemeClr>
                </a:solidFill>
              </a:rPr>
              <a:t>Compliance Checklist</a:t>
            </a:r>
          </a:p>
        </p:txBody>
      </p:sp>
      <p:sp>
        <p:nvSpPr>
          <p:cNvPr id="3" name="Text Placeholder 2">
            <a:extLst>
              <a:ext uri="{FF2B5EF4-FFF2-40B4-BE49-F238E27FC236}">
                <a16:creationId xmlns:a16="http://schemas.microsoft.com/office/drawing/2014/main" id="{0B1CABA0-7F01-C2AA-B3DA-E29E72A0C7D6}"/>
              </a:ext>
            </a:extLst>
          </p:cNvPr>
          <p:cNvSpPr>
            <a:spLocks noGrp="1"/>
          </p:cNvSpPr>
          <p:nvPr>
            <p:ph type="body" idx="1"/>
          </p:nvPr>
        </p:nvSpPr>
        <p:spPr>
          <a:xfrm>
            <a:off x="1018376" y="2441873"/>
            <a:ext cx="10968050" cy="6154764"/>
          </a:xfrm>
        </p:spPr>
        <p:txBody>
          <a:bodyPr>
            <a:normAutofit/>
          </a:bodyPr>
          <a:lstStyle/>
          <a:p>
            <a:pPr marL="457200" indent="-457200">
              <a:buFont typeface="Wingdings" panose="05000000000000000000" pitchFamily="2" charset="2"/>
              <a:buChar char="q"/>
            </a:pPr>
            <a:r>
              <a:rPr lang="en-US" sz="2600" dirty="0">
                <a:solidFill>
                  <a:schemeClr val="bg1"/>
                </a:solidFill>
              </a:rPr>
              <a:t>I have read the </a:t>
            </a:r>
            <a:r>
              <a:rPr lang="en-US" sz="2600" u="sng" dirty="0">
                <a:solidFill>
                  <a:schemeClr val="bg1"/>
                </a:solidFill>
                <a:hlinkClick r:id="rId3">
                  <a:extLst>
                    <a:ext uri="{A12FA001-AC4F-418D-AE19-62706E023703}">
                      <ahyp:hlinkClr xmlns:ahyp="http://schemas.microsoft.com/office/drawing/2018/hyperlinkcolor" val="tx"/>
                    </a:ext>
                  </a:extLst>
                </a:hlinkClick>
              </a:rPr>
              <a:t>California Attorney General’s guidance.</a:t>
            </a:r>
            <a:endParaRPr lang="en-US" sz="2600" u="sng" dirty="0">
              <a:solidFill>
                <a:schemeClr val="bg1"/>
              </a:solidFill>
            </a:endParaRPr>
          </a:p>
          <a:p>
            <a:pPr marL="457200" indent="-457200">
              <a:buFont typeface="Wingdings" panose="05000000000000000000" pitchFamily="2" charset="2"/>
              <a:buChar char="q"/>
            </a:pPr>
            <a:r>
              <a:rPr lang="en-US" sz="2600" dirty="0">
                <a:solidFill>
                  <a:schemeClr val="bg1"/>
                </a:solidFill>
              </a:rPr>
              <a:t>I have adopted AB 495 Model Policies</a:t>
            </a:r>
            <a:endParaRPr lang="en-US" sz="2600" u="sng" dirty="0">
              <a:solidFill>
                <a:schemeClr val="bg1"/>
              </a:solidFill>
            </a:endParaRPr>
          </a:p>
          <a:p>
            <a:pPr marL="1293789" lvl="1" indent="-457200">
              <a:buFont typeface="Wingdings" panose="05000000000000000000" pitchFamily="2" charset="2"/>
              <a:buChar char="q"/>
            </a:pPr>
            <a:r>
              <a:rPr lang="en-US" sz="2600" dirty="0">
                <a:solidFill>
                  <a:schemeClr val="bg1"/>
                </a:solidFill>
              </a:rPr>
              <a:t>California State Preschool Programs must adopt by July 1, 2026</a:t>
            </a:r>
          </a:p>
          <a:p>
            <a:pPr marL="457200" indent="-457200">
              <a:buFont typeface="Wingdings" panose="05000000000000000000" pitchFamily="2" charset="2"/>
              <a:buChar char="q"/>
            </a:pPr>
            <a:r>
              <a:rPr lang="en-US" sz="2600" dirty="0">
                <a:solidFill>
                  <a:schemeClr val="bg1"/>
                </a:solidFill>
              </a:rPr>
              <a:t>My child care’s policies with respect to immigration enforcement comply with AB 495 requirements </a:t>
            </a:r>
          </a:p>
          <a:p>
            <a:pPr marL="457200" indent="-457200">
              <a:buFont typeface="Wingdings" panose="05000000000000000000" pitchFamily="2" charset="2"/>
              <a:buChar char="q"/>
            </a:pPr>
            <a:r>
              <a:rPr lang="en-US" sz="2600" dirty="0">
                <a:solidFill>
                  <a:schemeClr val="bg1"/>
                </a:solidFill>
              </a:rPr>
              <a:t>I have shared my policies with the families who have enrolled children at my child care</a:t>
            </a:r>
          </a:p>
          <a:p>
            <a:pPr marL="457200" indent="-457200">
              <a:buFont typeface="Wingdings" panose="05000000000000000000" pitchFamily="2" charset="2"/>
              <a:buChar char="q"/>
            </a:pPr>
            <a:endParaRPr lang="en-US" sz="3200" dirty="0"/>
          </a:p>
        </p:txBody>
      </p:sp>
      <p:sp>
        <p:nvSpPr>
          <p:cNvPr id="5" name="Chapter Name, if relevant">
            <a:extLst>
              <a:ext uri="{FF2B5EF4-FFF2-40B4-BE49-F238E27FC236}">
                <a16:creationId xmlns:a16="http://schemas.microsoft.com/office/drawing/2014/main" id="{68DC3F9F-8867-F859-DCC9-EEF9CA63F3C2}"/>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Compliance Checklist</a:t>
            </a:r>
            <a:endParaRPr dirty="0"/>
          </a:p>
        </p:txBody>
      </p:sp>
      <p:sp>
        <p:nvSpPr>
          <p:cNvPr id="4" name="TextBox 3">
            <a:extLst>
              <a:ext uri="{FF2B5EF4-FFF2-40B4-BE49-F238E27FC236}">
                <a16:creationId xmlns:a16="http://schemas.microsoft.com/office/drawing/2014/main" id="{96EF9618-6F48-3809-94E2-064E17E79FE5}"/>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234946394"/>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46CA2-6955-AF9C-0278-16ADE3937DAD}"/>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6AEB56FF-4565-6AE5-D5E8-989B81FC346E}"/>
              </a:ext>
            </a:extLst>
          </p:cNvPr>
          <p:cNvSpPr txBox="1">
            <a:spLocks noGrp="1"/>
          </p:cNvSpPr>
          <p:nvPr>
            <p:ph type="title"/>
          </p:nvPr>
        </p:nvSpPr>
        <p:spPr>
          <a:xfrm>
            <a:off x="1263650" y="3679444"/>
            <a:ext cx="10477500" cy="2108200"/>
          </a:xfrm>
          <a:prstGeom prst="rect">
            <a:avLst/>
          </a:prstGeom>
        </p:spPr>
        <p:txBody>
          <a:bodyPr>
            <a:normAutofit/>
          </a:bodyPr>
          <a:lstStyle/>
          <a:p>
            <a:r>
              <a:rPr lang="en-US" dirty="0"/>
              <a:t>Takeaways</a:t>
            </a:r>
            <a:endParaRPr dirty="0"/>
          </a:p>
        </p:txBody>
      </p:sp>
    </p:spTree>
    <p:extLst>
      <p:ext uri="{BB962C8B-B14F-4D97-AF65-F5344CB8AC3E}">
        <p14:creationId xmlns:p14="http://schemas.microsoft.com/office/powerpoint/2010/main" val="191771072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Chapter Title"/>
          <p:cNvSpPr txBox="1">
            <a:spLocks noGrp="1"/>
          </p:cNvSpPr>
          <p:nvPr>
            <p:ph type="title"/>
          </p:nvPr>
        </p:nvSpPr>
        <p:spPr>
          <a:prstGeom prst="rect">
            <a:avLst/>
          </a:prstGeom>
        </p:spPr>
        <p:txBody>
          <a:bodyPr>
            <a:normAutofit/>
          </a:bodyPr>
          <a:lstStyle/>
          <a:p>
            <a:r>
              <a:rPr lang="en-ZW" dirty="0">
                <a:solidFill>
                  <a:schemeClr val="bg1"/>
                </a:solidFill>
                <a:latin typeface="Georgia" panose="02040502050405020303" pitchFamily="18" charset="0"/>
                <a:ea typeface="Century Schoolbook" charset="0"/>
                <a:cs typeface="Century Schoolbook" charset="0"/>
              </a:rPr>
              <a:t>Disclaimer</a:t>
            </a:r>
            <a:endParaRPr dirty="0">
              <a:solidFill>
                <a:schemeClr val="bg1"/>
              </a:solidFill>
              <a:latin typeface="Georgia" panose="02040502050405020303" pitchFamily="18" charset="0"/>
            </a:endParaRPr>
          </a:p>
        </p:txBody>
      </p:sp>
      <p:sp>
        <p:nvSpPr>
          <p:cNvPr id="113" name="Master Slide 3"/>
          <p:cNvSpPr txBox="1">
            <a:spLocks noGrp="1"/>
          </p:cNvSpPr>
          <p:nvPr>
            <p:ph type="body" idx="1"/>
          </p:nvPr>
        </p:nvSpPr>
        <p:spPr>
          <a:prstGeom prst="rect">
            <a:avLst/>
          </a:prstGeom>
        </p:spPr>
        <p:txBody>
          <a:bodyPr>
            <a:normAutofit/>
          </a:bodyPr>
          <a:lstStyle>
            <a:lvl1pPr defTabSz="280415"/>
          </a:lstStyle>
          <a:p>
            <a:pPr marL="0" indent="0">
              <a:buNone/>
            </a:pPr>
            <a:r>
              <a:rPr lang="en-US" sz="3200" dirty="0"/>
              <a:t>This presentation is intended as a general overview and is for information purposes only. This presentation should not be construed as all-inclusive, nor as the provision of legal services to any individual or entity. Attending this presentation does not create any attorney-client relationship.</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C9E3C-F829-6624-68D5-445D6CD9EC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713217-13BB-3DC0-119D-5B18C1424CE8}"/>
              </a:ext>
            </a:extLst>
          </p:cNvPr>
          <p:cNvSpPr>
            <a:spLocks noGrp="1"/>
          </p:cNvSpPr>
          <p:nvPr>
            <p:ph type="title"/>
          </p:nvPr>
        </p:nvSpPr>
        <p:spPr>
          <a:xfrm>
            <a:off x="1013626" y="404351"/>
            <a:ext cx="10972800" cy="1185021"/>
          </a:xfrm>
        </p:spPr>
        <p:txBody>
          <a:bodyPr>
            <a:noAutofit/>
          </a:bodyPr>
          <a:lstStyle/>
          <a:p>
            <a:r>
              <a:rPr lang="en-US" sz="5400" dirty="0">
                <a:solidFill>
                  <a:schemeClr val="bg1">
                    <a:lumMod val="60000"/>
                    <a:lumOff val="40000"/>
                  </a:schemeClr>
                </a:solidFill>
              </a:rPr>
              <a:t>Main Takeaways</a:t>
            </a:r>
          </a:p>
        </p:txBody>
      </p:sp>
      <p:sp>
        <p:nvSpPr>
          <p:cNvPr id="3" name="Text Placeholder 2">
            <a:extLst>
              <a:ext uri="{FF2B5EF4-FFF2-40B4-BE49-F238E27FC236}">
                <a16:creationId xmlns:a16="http://schemas.microsoft.com/office/drawing/2014/main" id="{3014E4B4-3604-F50D-9A1D-7CDF571C34C2}"/>
              </a:ext>
            </a:extLst>
          </p:cNvPr>
          <p:cNvSpPr>
            <a:spLocks noGrp="1"/>
          </p:cNvSpPr>
          <p:nvPr>
            <p:ph type="body" idx="1"/>
          </p:nvPr>
        </p:nvSpPr>
        <p:spPr>
          <a:xfrm>
            <a:off x="1018376" y="2441873"/>
            <a:ext cx="10968050" cy="6154764"/>
          </a:xfrm>
        </p:spPr>
        <p:txBody>
          <a:bodyPr>
            <a:normAutofit fontScale="85000" lnSpcReduction="20000"/>
          </a:bodyPr>
          <a:lstStyle/>
          <a:p>
            <a:pPr marL="457200" indent="-457200">
              <a:buFont typeface="Wingdings" panose="05000000000000000000" pitchFamily="2" charset="2"/>
              <a:buChar char="ü"/>
            </a:pPr>
            <a:r>
              <a:rPr lang="en-US" sz="3200" dirty="0">
                <a:solidFill>
                  <a:schemeClr val="bg1"/>
                </a:solidFill>
              </a:rPr>
              <a:t>Review and edit existing policies to comply with model policies and tell families where to find them</a:t>
            </a:r>
          </a:p>
          <a:p>
            <a:pPr marL="1293789" lvl="1" indent="-457200">
              <a:buFont typeface="Wingdings" panose="05000000000000000000" pitchFamily="2" charset="2"/>
              <a:buChar char="ü"/>
            </a:pPr>
            <a:r>
              <a:rPr lang="en-US" sz="3200" dirty="0">
                <a:solidFill>
                  <a:schemeClr val="tx1"/>
                </a:solidFill>
              </a:rPr>
              <a:t>For California State Preschool Programs, adopt policies by </a:t>
            </a:r>
            <a:r>
              <a:rPr lang="en-US" sz="3200" b="1" dirty="0">
                <a:solidFill>
                  <a:schemeClr val="tx1"/>
                </a:solidFill>
              </a:rPr>
              <a:t>July 1, 2026</a:t>
            </a:r>
          </a:p>
          <a:p>
            <a:pPr marL="457200" indent="-457200">
              <a:buFont typeface="Wingdings" panose="05000000000000000000" pitchFamily="2" charset="2"/>
              <a:buChar char="ü"/>
            </a:pPr>
            <a:r>
              <a:rPr lang="en-US" sz="3200" dirty="0">
                <a:solidFill>
                  <a:schemeClr val="bg1"/>
                </a:solidFill>
              </a:rPr>
              <a:t>Limit collection of sensitive data</a:t>
            </a:r>
          </a:p>
          <a:p>
            <a:pPr marL="457200" indent="-457200">
              <a:buFont typeface="Wingdings" panose="05000000000000000000" pitchFamily="2" charset="2"/>
              <a:buChar char="ü"/>
            </a:pPr>
            <a:r>
              <a:rPr lang="en-US" sz="3200" dirty="0">
                <a:solidFill>
                  <a:schemeClr val="bg1"/>
                </a:solidFill>
              </a:rPr>
              <a:t>Protect confidentiality</a:t>
            </a:r>
          </a:p>
          <a:p>
            <a:pPr marL="457200" indent="-457200">
              <a:buFont typeface="Wingdings" panose="05000000000000000000" pitchFamily="2" charset="2"/>
              <a:buChar char="ü"/>
            </a:pPr>
            <a:r>
              <a:rPr lang="en-US" sz="3200" dirty="0">
                <a:solidFill>
                  <a:schemeClr val="bg1"/>
                </a:solidFill>
              </a:rPr>
              <a:t>Train staff in advance</a:t>
            </a:r>
          </a:p>
          <a:p>
            <a:pPr marL="457200" indent="-457200">
              <a:buFont typeface="Wingdings" panose="05000000000000000000" pitchFamily="2" charset="2"/>
              <a:buChar char="ü"/>
            </a:pPr>
            <a:r>
              <a:rPr lang="en-US" sz="3200" dirty="0">
                <a:solidFill>
                  <a:schemeClr val="bg1"/>
                </a:solidFill>
              </a:rPr>
              <a:t>Prepare family emergency systems</a:t>
            </a:r>
          </a:p>
          <a:p>
            <a:pPr marL="457200" indent="-457200">
              <a:buFont typeface="Wingdings" panose="05000000000000000000" pitchFamily="2" charset="2"/>
              <a:buChar char="ü"/>
            </a:pPr>
            <a:r>
              <a:rPr lang="en-US" sz="3200" dirty="0">
                <a:solidFill>
                  <a:schemeClr val="bg1"/>
                </a:solidFill>
              </a:rPr>
              <a:t>Keep children safe and supported</a:t>
            </a:r>
          </a:p>
        </p:txBody>
      </p:sp>
      <p:sp>
        <p:nvSpPr>
          <p:cNvPr id="5" name="Chapter Name, if relevant">
            <a:extLst>
              <a:ext uri="{FF2B5EF4-FFF2-40B4-BE49-F238E27FC236}">
                <a16:creationId xmlns:a16="http://schemas.microsoft.com/office/drawing/2014/main" id="{8A5D9C6D-3626-EE68-8B72-D0446E8B6BAF}"/>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Takeaways</a:t>
            </a:r>
            <a:endParaRPr dirty="0"/>
          </a:p>
        </p:txBody>
      </p:sp>
      <p:sp>
        <p:nvSpPr>
          <p:cNvPr id="4" name="TextBox 3">
            <a:extLst>
              <a:ext uri="{FF2B5EF4-FFF2-40B4-BE49-F238E27FC236}">
                <a16:creationId xmlns:a16="http://schemas.microsoft.com/office/drawing/2014/main" id="{E0846CC4-2AD7-DAE3-3DBC-E70B917CF676}"/>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3032309959"/>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A12D1-4024-8201-BB01-2A44E3B1E41C}"/>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9F5E2DBB-7958-1956-978D-D12041E64E54}"/>
              </a:ext>
            </a:extLst>
          </p:cNvPr>
          <p:cNvSpPr txBox="1">
            <a:spLocks noGrp="1"/>
          </p:cNvSpPr>
          <p:nvPr>
            <p:ph type="title"/>
          </p:nvPr>
        </p:nvSpPr>
        <p:spPr>
          <a:xfrm>
            <a:off x="1263650" y="3679444"/>
            <a:ext cx="10477500" cy="2108200"/>
          </a:xfrm>
          <a:prstGeom prst="rect">
            <a:avLst/>
          </a:prstGeom>
        </p:spPr>
        <p:txBody>
          <a:bodyPr>
            <a:normAutofit/>
          </a:bodyPr>
          <a:lstStyle/>
          <a:p>
            <a:r>
              <a:rPr lang="en-US" dirty="0"/>
              <a:t>Resources</a:t>
            </a:r>
            <a:endParaRPr dirty="0"/>
          </a:p>
        </p:txBody>
      </p:sp>
    </p:spTree>
    <p:extLst>
      <p:ext uri="{BB962C8B-B14F-4D97-AF65-F5344CB8AC3E}">
        <p14:creationId xmlns:p14="http://schemas.microsoft.com/office/powerpoint/2010/main" val="1339771968"/>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13016-315A-E117-BAE9-7503D4E876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DDD66C-AFF4-3782-7EAC-A91517848B46}"/>
              </a:ext>
            </a:extLst>
          </p:cNvPr>
          <p:cNvSpPr>
            <a:spLocks noGrp="1"/>
          </p:cNvSpPr>
          <p:nvPr>
            <p:ph type="title"/>
          </p:nvPr>
        </p:nvSpPr>
        <p:spPr>
          <a:xfrm>
            <a:off x="1013626" y="404351"/>
            <a:ext cx="10972800" cy="1185021"/>
          </a:xfrm>
        </p:spPr>
        <p:txBody>
          <a:bodyPr>
            <a:noAutofit/>
          </a:bodyPr>
          <a:lstStyle/>
          <a:p>
            <a:r>
              <a:rPr lang="en-US" sz="5400" dirty="0">
                <a:solidFill>
                  <a:schemeClr val="bg1">
                    <a:lumMod val="60000"/>
                    <a:lumOff val="40000"/>
                  </a:schemeClr>
                </a:solidFill>
              </a:rPr>
              <a:t>Helpful Resources</a:t>
            </a:r>
          </a:p>
        </p:txBody>
      </p:sp>
      <p:sp>
        <p:nvSpPr>
          <p:cNvPr id="3" name="Text Placeholder 2">
            <a:extLst>
              <a:ext uri="{FF2B5EF4-FFF2-40B4-BE49-F238E27FC236}">
                <a16:creationId xmlns:a16="http://schemas.microsoft.com/office/drawing/2014/main" id="{E5EFB080-0608-7B8D-7400-5F2473884C1D}"/>
              </a:ext>
            </a:extLst>
          </p:cNvPr>
          <p:cNvSpPr>
            <a:spLocks noGrp="1"/>
          </p:cNvSpPr>
          <p:nvPr>
            <p:ph type="body" idx="1"/>
          </p:nvPr>
        </p:nvSpPr>
        <p:spPr>
          <a:xfrm>
            <a:off x="1018376" y="2441873"/>
            <a:ext cx="10968050" cy="6154764"/>
          </a:xfrm>
        </p:spPr>
        <p:txBody>
          <a:bodyPr>
            <a:normAutofit/>
          </a:bodyPr>
          <a:lstStyle/>
          <a:p>
            <a:pPr marL="0" indent="0">
              <a:buNone/>
            </a:pPr>
            <a:r>
              <a:rPr lang="en-US" sz="2400" b="1" dirty="0">
                <a:solidFill>
                  <a:schemeClr val="bg1"/>
                </a:solidFill>
              </a:rPr>
              <a:t>Public Counsel offers free legal support to childcare providers </a:t>
            </a:r>
            <a:r>
              <a:rPr lang="en-US" sz="2400" dirty="0">
                <a:solidFill>
                  <a:schemeClr val="bg1"/>
                </a:solidFill>
              </a:rPr>
              <a:t>and can assist with drafting and reviewing program policies to ensure they comply with AB 495 requirements. </a:t>
            </a:r>
          </a:p>
          <a:p>
            <a:pPr marL="342900" indent="-342900">
              <a:buFont typeface="Arial" panose="020B0604020202020204" pitchFamily="34" charset="0"/>
              <a:buChar char="•"/>
            </a:pPr>
            <a:r>
              <a:rPr lang="en-US" sz="2400" dirty="0">
                <a:solidFill>
                  <a:schemeClr val="bg1"/>
                </a:solidFill>
              </a:rPr>
              <a:t>Complete an online intake form at </a:t>
            </a:r>
            <a:r>
              <a:rPr lang="es-ES" sz="2400" b="1" dirty="0">
                <a:solidFill>
                  <a:schemeClr val="bg1"/>
                </a:solidFill>
                <a:hlinkClick r:id="rId3"/>
              </a:rPr>
              <a:t>https://publiccounsel.org/issues/community-development/early-care-education/#get-help</a:t>
            </a:r>
            <a:r>
              <a:rPr lang="es-ES" sz="2400" b="1" dirty="0">
                <a:solidFill>
                  <a:schemeClr val="bg1"/>
                </a:solidFill>
              </a:rPr>
              <a:t> </a:t>
            </a:r>
            <a:r>
              <a:rPr lang="en-US" sz="2400" dirty="0">
                <a:solidFill>
                  <a:schemeClr val="bg1"/>
                </a:solidFill>
              </a:rPr>
              <a:t>or call (213) 385-2977 x 300 for assistance.</a:t>
            </a:r>
          </a:p>
          <a:p>
            <a:pPr marL="0" indent="0">
              <a:buNone/>
            </a:pPr>
            <a:r>
              <a:rPr lang="en-US" sz="2400" b="1" dirty="0">
                <a:solidFill>
                  <a:schemeClr val="bg1"/>
                </a:solidFill>
              </a:rPr>
              <a:t>AB 495 “Promoting Safe Early Childhood Education for All” </a:t>
            </a:r>
            <a:r>
              <a:rPr lang="en-US" sz="2400" b="1" dirty="0">
                <a:solidFill>
                  <a:schemeClr val="tx1"/>
                </a:solidFill>
                <a:hlinkClick r:id="rId4">
                  <a:extLst>
                    <a:ext uri="{A12FA001-AC4F-418D-AE19-62706E023703}">
                      <ahyp:hlinkClr xmlns:ahyp="http://schemas.microsoft.com/office/drawing/2018/hyperlinkcolor" val="tx"/>
                    </a:ext>
                  </a:extLst>
                </a:hlinkClick>
              </a:rPr>
              <a:t>Guidance and Model Policies</a:t>
            </a:r>
            <a:r>
              <a:rPr lang="en-US" sz="2400" b="1" dirty="0">
                <a:solidFill>
                  <a:schemeClr val="tx1"/>
                </a:solidFill>
              </a:rPr>
              <a:t>, </a:t>
            </a:r>
            <a:r>
              <a:rPr lang="en-US" sz="2400" dirty="0">
                <a:solidFill>
                  <a:schemeClr val="bg1"/>
                </a:solidFill>
              </a:rPr>
              <a:t>(Appendix A, pages 45-52)</a:t>
            </a:r>
            <a:r>
              <a:rPr lang="en-US" sz="2400" b="1" dirty="0">
                <a:solidFill>
                  <a:schemeClr val="bg1"/>
                </a:solidFill>
              </a:rPr>
              <a:t>.</a:t>
            </a:r>
          </a:p>
          <a:p>
            <a:pPr marL="0" indent="0">
              <a:buNone/>
            </a:pPr>
            <a:r>
              <a:rPr lang="en-US" sz="2400" dirty="0">
                <a:solidFill>
                  <a:schemeClr val="bg1"/>
                </a:solidFill>
              </a:rPr>
              <a:t>Find resources for providers and families or request a training at </a:t>
            </a:r>
            <a:r>
              <a:rPr lang="en-US" sz="2400" b="1" u="sng" dirty="0">
                <a:solidFill>
                  <a:schemeClr val="tx1"/>
                </a:solidFill>
                <a:hlinkClick r:id="rId5">
                  <a:extLst>
                    <a:ext uri="{A12FA001-AC4F-418D-AE19-62706E023703}">
                      <ahyp:hlinkClr xmlns:ahyp="http://schemas.microsoft.com/office/drawing/2018/hyperlinkcolor" val="tx"/>
                    </a:ext>
                  </a:extLst>
                </a:hlinkClick>
              </a:rPr>
              <a:t>www.allinforsafeschools.org</a:t>
            </a:r>
            <a:endParaRPr lang="en-US" sz="2400" dirty="0">
              <a:solidFill>
                <a:schemeClr val="tx1"/>
              </a:solidFill>
            </a:endParaRPr>
          </a:p>
        </p:txBody>
      </p:sp>
      <p:sp>
        <p:nvSpPr>
          <p:cNvPr id="5" name="Chapter Name, if relevant">
            <a:extLst>
              <a:ext uri="{FF2B5EF4-FFF2-40B4-BE49-F238E27FC236}">
                <a16:creationId xmlns:a16="http://schemas.microsoft.com/office/drawing/2014/main" id="{83F3ED76-9E27-FECC-E06B-E54D8AF6F357}"/>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Resources</a:t>
            </a:r>
            <a:endParaRPr dirty="0"/>
          </a:p>
        </p:txBody>
      </p:sp>
      <p:sp>
        <p:nvSpPr>
          <p:cNvPr id="4" name="TextBox 3">
            <a:extLst>
              <a:ext uri="{FF2B5EF4-FFF2-40B4-BE49-F238E27FC236}">
                <a16:creationId xmlns:a16="http://schemas.microsoft.com/office/drawing/2014/main" id="{875079AD-A346-3565-5A77-A99B7FB53478}"/>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2741767564"/>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CCA31-8AEA-8548-0A20-91B8F9F033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02154E-5561-A36C-6B01-9F42C0FE1E9C}"/>
              </a:ext>
            </a:extLst>
          </p:cNvPr>
          <p:cNvSpPr>
            <a:spLocks noGrp="1"/>
          </p:cNvSpPr>
          <p:nvPr>
            <p:ph type="title"/>
          </p:nvPr>
        </p:nvSpPr>
        <p:spPr/>
        <p:txBody>
          <a:bodyPr/>
          <a:lstStyle/>
          <a:p>
            <a:r>
              <a:rPr lang="en-US" dirty="0">
                <a:solidFill>
                  <a:schemeClr val="bg1">
                    <a:lumMod val="60000"/>
                    <a:lumOff val="40000"/>
                  </a:schemeClr>
                </a:solidFill>
              </a:rPr>
              <a:t>Additional Resources</a:t>
            </a:r>
          </a:p>
        </p:txBody>
      </p:sp>
      <p:sp>
        <p:nvSpPr>
          <p:cNvPr id="3" name="Text Placeholder 2">
            <a:extLst>
              <a:ext uri="{FF2B5EF4-FFF2-40B4-BE49-F238E27FC236}">
                <a16:creationId xmlns:a16="http://schemas.microsoft.com/office/drawing/2014/main" id="{4C60185A-FF93-8928-29A7-2BADA7C4FF4E}"/>
              </a:ext>
            </a:extLst>
          </p:cNvPr>
          <p:cNvSpPr>
            <a:spLocks noGrp="1"/>
          </p:cNvSpPr>
          <p:nvPr>
            <p:ph type="body" idx="1"/>
          </p:nvPr>
        </p:nvSpPr>
        <p:spPr/>
        <p:txBody>
          <a:bodyPr>
            <a:normAutofit fontScale="92500"/>
          </a:bodyPr>
          <a:lstStyle/>
          <a:p>
            <a:pPr>
              <a:lnSpc>
                <a:spcPct val="120000"/>
              </a:lnSpc>
              <a:buFont typeface="Wingdings" panose="05000000000000000000" pitchFamily="2" charset="2"/>
              <a:buChar char="v"/>
            </a:pPr>
            <a:r>
              <a:rPr lang="en-US" sz="2000" dirty="0">
                <a:solidFill>
                  <a:schemeClr val="bg1"/>
                </a:solidFill>
              </a:rPr>
              <a:t>Work Authorization for Employers Guide </a:t>
            </a:r>
            <a:r>
              <a:rPr lang="en-US" sz="2000" dirty="0">
                <a:hlinkClick r:id="rId3"/>
              </a:rPr>
              <a:t>https://publiccounsel.org/publications/work-authorization-faq-for-employers/</a:t>
            </a:r>
            <a:r>
              <a:rPr lang="en-US" sz="2000" dirty="0"/>
              <a:t> </a:t>
            </a:r>
          </a:p>
          <a:p>
            <a:pPr>
              <a:lnSpc>
                <a:spcPct val="120000"/>
              </a:lnSpc>
              <a:buFont typeface="Wingdings" panose="05000000000000000000" pitchFamily="2" charset="2"/>
              <a:buChar char="v"/>
            </a:pPr>
            <a:r>
              <a:rPr lang="en-US" sz="2000" dirty="0">
                <a:solidFill>
                  <a:schemeClr val="bg1"/>
                </a:solidFill>
              </a:rPr>
              <a:t>USCIS I-9 Guide </a:t>
            </a:r>
            <a:r>
              <a:rPr lang="en-US" sz="2000" dirty="0">
                <a:hlinkClick r:id="rId4"/>
              </a:rPr>
              <a:t>https://www.uscis.gov/book/export/html/59502</a:t>
            </a:r>
            <a:r>
              <a:rPr lang="en-US" sz="2000" dirty="0"/>
              <a:t> </a:t>
            </a:r>
          </a:p>
          <a:p>
            <a:pPr>
              <a:lnSpc>
                <a:spcPct val="120000"/>
              </a:lnSpc>
              <a:buFont typeface="Wingdings" panose="05000000000000000000" pitchFamily="2" charset="2"/>
              <a:buChar char="v"/>
            </a:pPr>
            <a:r>
              <a:rPr lang="en-US" sz="2000" dirty="0">
                <a:solidFill>
                  <a:schemeClr val="bg1"/>
                </a:solidFill>
              </a:rPr>
              <a:t>Public Counsel’s ICE guidance for nonprofits and small businesses: </a:t>
            </a:r>
            <a:r>
              <a:rPr lang="en-US" sz="2000" dirty="0">
                <a:hlinkClick r:id="rId5"/>
              </a:rPr>
              <a:t>https://publiccounsel.org/publications/faqs-on-nonprofit-and-small-business-rights-with-respect-to-immigration-enforcement-ice/</a:t>
            </a:r>
            <a:r>
              <a:rPr lang="en-US" sz="2000" dirty="0"/>
              <a:t> </a:t>
            </a:r>
          </a:p>
          <a:p>
            <a:pPr>
              <a:lnSpc>
                <a:spcPct val="120000"/>
              </a:lnSpc>
              <a:buFont typeface="Wingdings" panose="05000000000000000000" pitchFamily="2" charset="2"/>
              <a:buChar char="v"/>
            </a:pPr>
            <a:r>
              <a:rPr lang="en-US" sz="2000" dirty="0">
                <a:solidFill>
                  <a:schemeClr val="bg1"/>
                </a:solidFill>
              </a:rPr>
              <a:t>Family Preparedness Plans - </a:t>
            </a:r>
            <a:r>
              <a:rPr lang="en-US" sz="2000" dirty="0">
                <a:hlinkClick r:id="rId6"/>
              </a:rPr>
              <a:t>https://www.ilrc.org/resources/step-step-family-preparedness-plan</a:t>
            </a:r>
            <a:r>
              <a:rPr lang="en-US" sz="2000" dirty="0"/>
              <a:t> </a:t>
            </a:r>
            <a:r>
              <a:rPr lang="en-US" sz="2000" dirty="0">
                <a:solidFill>
                  <a:srgbClr val="002060"/>
                </a:solidFill>
              </a:rPr>
              <a:t>and</a:t>
            </a:r>
            <a:r>
              <a:rPr lang="en-US" sz="2000" dirty="0"/>
              <a:t> </a:t>
            </a:r>
            <a:r>
              <a:rPr lang="en-US" sz="2000" dirty="0">
                <a:hlinkClick r:id="rId7"/>
              </a:rPr>
              <a:t>https://publiccounsel.org/publications/a-guide-to-planning-for-your-childs-care-family-preparedness/</a:t>
            </a:r>
            <a:r>
              <a:rPr lang="en-US" sz="2000" dirty="0"/>
              <a:t> </a:t>
            </a:r>
            <a:r>
              <a:rPr lang="en-US" sz="2000" b="1" dirty="0"/>
              <a:t> </a:t>
            </a:r>
          </a:p>
          <a:p>
            <a:pPr>
              <a:lnSpc>
                <a:spcPct val="120000"/>
              </a:lnSpc>
              <a:buFont typeface="Wingdings" panose="05000000000000000000" pitchFamily="2" charset="2"/>
              <a:buChar char="v"/>
            </a:pPr>
            <a:r>
              <a:rPr lang="en-US" sz="2000" dirty="0">
                <a:solidFill>
                  <a:schemeClr val="bg1"/>
                </a:solidFill>
              </a:rPr>
              <a:t>SB 81 California Attorney General Notice </a:t>
            </a:r>
            <a:r>
              <a:rPr lang="en-US" sz="2000" dirty="0">
                <a:solidFill>
                  <a:schemeClr val="bg1"/>
                </a:solidFill>
                <a:hlinkClick r:id="rId8"/>
              </a:rPr>
              <a:t>https://oag.ca.gov/system/files/attachments/press-docs/SB%2081%20Bulletin%20-%20October%202025.pdf</a:t>
            </a:r>
            <a:r>
              <a:rPr lang="en-US" sz="2000" dirty="0">
                <a:solidFill>
                  <a:schemeClr val="bg1"/>
                </a:solidFill>
              </a:rPr>
              <a:t> </a:t>
            </a:r>
            <a:endParaRPr lang="en-US" sz="2000" b="1" dirty="0"/>
          </a:p>
          <a:p>
            <a:pPr>
              <a:lnSpc>
                <a:spcPct val="120000"/>
              </a:lnSpc>
              <a:buFont typeface="Wingdings" panose="05000000000000000000" pitchFamily="2" charset="2"/>
              <a:buChar char="v"/>
            </a:pPr>
            <a:endParaRPr lang="en-US" sz="2000" b="1" dirty="0"/>
          </a:p>
        </p:txBody>
      </p:sp>
      <p:sp>
        <p:nvSpPr>
          <p:cNvPr id="7" name="Chapter Name, if relevant">
            <a:extLst>
              <a:ext uri="{FF2B5EF4-FFF2-40B4-BE49-F238E27FC236}">
                <a16:creationId xmlns:a16="http://schemas.microsoft.com/office/drawing/2014/main" id="{D82F1274-8A93-B91E-1C98-E6F2AF485B3A}"/>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Resources</a:t>
            </a:r>
          </a:p>
        </p:txBody>
      </p:sp>
    </p:spTree>
    <p:extLst>
      <p:ext uri="{BB962C8B-B14F-4D97-AF65-F5344CB8AC3E}">
        <p14:creationId xmlns:p14="http://schemas.microsoft.com/office/powerpoint/2010/main" val="1190552637"/>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AC08E-6C71-0559-40F5-1EE9BA4C1D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443103-F1B2-76F7-0E0B-B5D77CFFDDB4}"/>
              </a:ext>
            </a:extLst>
          </p:cNvPr>
          <p:cNvSpPr>
            <a:spLocks noGrp="1"/>
          </p:cNvSpPr>
          <p:nvPr>
            <p:ph type="title"/>
          </p:nvPr>
        </p:nvSpPr>
        <p:spPr/>
        <p:txBody>
          <a:bodyPr/>
          <a:lstStyle/>
          <a:p>
            <a:r>
              <a:rPr lang="en-US" dirty="0">
                <a:solidFill>
                  <a:srgbClr val="0070C0"/>
                </a:solidFill>
              </a:rPr>
              <a:t>Rapid Response Hotlines </a:t>
            </a:r>
          </a:p>
        </p:txBody>
      </p:sp>
      <p:sp>
        <p:nvSpPr>
          <p:cNvPr id="3" name="Text Placeholder 2">
            <a:extLst>
              <a:ext uri="{FF2B5EF4-FFF2-40B4-BE49-F238E27FC236}">
                <a16:creationId xmlns:a16="http://schemas.microsoft.com/office/drawing/2014/main" id="{6A4CEA2C-9432-982B-CA18-338B603413A8}"/>
              </a:ext>
            </a:extLst>
          </p:cNvPr>
          <p:cNvSpPr>
            <a:spLocks noGrp="1"/>
          </p:cNvSpPr>
          <p:nvPr>
            <p:ph type="body" idx="1"/>
          </p:nvPr>
        </p:nvSpPr>
        <p:spPr>
          <a:xfrm>
            <a:off x="1018376" y="2222416"/>
            <a:ext cx="10968050" cy="6266263"/>
          </a:xfrm>
        </p:spPr>
        <p:txBody>
          <a:bodyPr>
            <a:normAutofit fontScale="77500" lnSpcReduction="20000"/>
          </a:bodyPr>
          <a:lstStyle/>
          <a:p>
            <a:pPr>
              <a:lnSpc>
                <a:spcPct val="120000"/>
              </a:lnSpc>
              <a:spcBef>
                <a:spcPts val="1800"/>
              </a:spcBef>
              <a:buFont typeface="Wingdings" panose="05000000000000000000" pitchFamily="2" charset="2"/>
              <a:buChar char="v"/>
            </a:pPr>
            <a:r>
              <a:rPr lang="en-US" dirty="0">
                <a:solidFill>
                  <a:srgbClr val="002060"/>
                </a:solidFill>
              </a:rPr>
              <a:t>Immigrant Defenders Law Center Rapid Response Legal Resource Hotline (Los Angeles, San Bernardino, Orange, Riverside, San Diego, and Imperial counties)</a:t>
            </a:r>
          </a:p>
          <a:p>
            <a:pPr lvl="1">
              <a:lnSpc>
                <a:spcPct val="120000"/>
              </a:lnSpc>
              <a:spcBef>
                <a:spcPts val="1800"/>
              </a:spcBef>
              <a:buFont typeface="Wingdings" panose="05000000000000000000" pitchFamily="2" charset="2"/>
              <a:buChar char="§"/>
            </a:pPr>
            <a:r>
              <a:rPr lang="en-US" dirty="0">
                <a:solidFill>
                  <a:srgbClr val="002060"/>
                </a:solidFill>
              </a:rPr>
              <a:t>Purpose: Connecting to Detention Legal Services</a:t>
            </a:r>
          </a:p>
          <a:p>
            <a:pPr lvl="1">
              <a:lnSpc>
                <a:spcPct val="120000"/>
              </a:lnSpc>
              <a:spcBef>
                <a:spcPts val="1800"/>
              </a:spcBef>
              <a:buFont typeface="Wingdings" panose="05000000000000000000" pitchFamily="2" charset="2"/>
              <a:buChar char="§"/>
            </a:pPr>
            <a:r>
              <a:rPr lang="en-US" dirty="0">
                <a:solidFill>
                  <a:srgbClr val="002060"/>
                </a:solidFill>
              </a:rPr>
              <a:t>Hotline: (213) 833-8283</a:t>
            </a:r>
          </a:p>
          <a:p>
            <a:pPr lvl="1">
              <a:lnSpc>
                <a:spcPct val="120000"/>
              </a:lnSpc>
              <a:spcBef>
                <a:spcPts val="1800"/>
              </a:spcBef>
              <a:buFont typeface="Wingdings" panose="05000000000000000000" pitchFamily="2" charset="2"/>
              <a:buChar char="§"/>
            </a:pPr>
            <a:r>
              <a:rPr lang="en-US" dirty="0">
                <a:solidFill>
                  <a:srgbClr val="002060"/>
                </a:solidFill>
              </a:rPr>
              <a:t>Hours of Operation: Monday through Friday from 9AM-4PM PST</a:t>
            </a:r>
          </a:p>
          <a:p>
            <a:pPr>
              <a:lnSpc>
                <a:spcPct val="120000"/>
              </a:lnSpc>
              <a:spcBef>
                <a:spcPts val="1800"/>
              </a:spcBef>
              <a:buFont typeface="Wingdings" panose="05000000000000000000" pitchFamily="2" charset="2"/>
              <a:buChar char="v"/>
            </a:pPr>
            <a:r>
              <a:rPr lang="en-US" dirty="0">
                <a:solidFill>
                  <a:srgbClr val="002060"/>
                </a:solidFill>
              </a:rPr>
              <a:t>List of California Rapid Response Networks:</a:t>
            </a:r>
          </a:p>
          <a:p>
            <a:pPr lvl="1">
              <a:lnSpc>
                <a:spcPct val="120000"/>
              </a:lnSpc>
              <a:spcBef>
                <a:spcPts val="1800"/>
              </a:spcBef>
              <a:buFont typeface="Wingdings" panose="05000000000000000000" pitchFamily="2" charset="2"/>
              <a:buChar char="§"/>
            </a:pPr>
            <a:r>
              <a:rPr lang="en-US" dirty="0">
                <a:solidFill>
                  <a:srgbClr val="002060"/>
                </a:solidFill>
                <a:hlinkClick r:id="rId3">
                  <a:extLst>
                    <a:ext uri="{A12FA001-AC4F-418D-AE19-62706E023703}">
                      <ahyp:hlinkClr xmlns:ahyp="http://schemas.microsoft.com/office/drawing/2018/hyperlinkcolor" val="tx"/>
                    </a:ext>
                  </a:extLst>
                </a:hlinkClick>
              </a:rPr>
              <a:t>https://www.ccijustice.org/carrn</a:t>
            </a:r>
            <a:r>
              <a:rPr lang="en-US" dirty="0">
                <a:solidFill>
                  <a:srgbClr val="002060"/>
                </a:solidFill>
              </a:rPr>
              <a:t>  </a:t>
            </a:r>
          </a:p>
        </p:txBody>
      </p:sp>
      <p:sp>
        <p:nvSpPr>
          <p:cNvPr id="7" name="Chapter Name, if relevant">
            <a:extLst>
              <a:ext uri="{FF2B5EF4-FFF2-40B4-BE49-F238E27FC236}">
                <a16:creationId xmlns:a16="http://schemas.microsoft.com/office/drawing/2014/main" id="{87899DFD-9D2E-4ED8-3089-63DC38B07F5A}"/>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Resources</a:t>
            </a:r>
          </a:p>
        </p:txBody>
      </p:sp>
      <p:pic>
        <p:nvPicPr>
          <p:cNvPr id="4" name="Picture 3">
            <a:extLst>
              <a:ext uri="{FF2B5EF4-FFF2-40B4-BE49-F238E27FC236}">
                <a16:creationId xmlns:a16="http://schemas.microsoft.com/office/drawing/2014/main" id="{88B99D05-43D6-1DFF-4603-4CF7C8FC76B2}"/>
              </a:ext>
            </a:extLst>
          </p:cNvPr>
          <p:cNvPicPr>
            <a:picLocks noChangeAspect="1"/>
          </p:cNvPicPr>
          <p:nvPr/>
        </p:nvPicPr>
        <p:blipFill>
          <a:blip r:embed="rId4"/>
          <a:stretch>
            <a:fillRect/>
          </a:stretch>
        </p:blipFill>
        <p:spPr>
          <a:xfrm>
            <a:off x="9940944" y="0"/>
            <a:ext cx="2045482" cy="1646042"/>
          </a:xfrm>
          <a:prstGeom prst="rect">
            <a:avLst/>
          </a:prstGeom>
        </p:spPr>
      </p:pic>
    </p:spTree>
    <p:extLst>
      <p:ext uri="{BB962C8B-B14F-4D97-AF65-F5344CB8AC3E}">
        <p14:creationId xmlns:p14="http://schemas.microsoft.com/office/powerpoint/2010/main" val="160869784"/>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7"/>
          <p:cNvSpPr/>
          <p:nvPr/>
        </p:nvSpPr>
        <p:spPr>
          <a:xfrm>
            <a:off x="4684409" y="2844800"/>
            <a:ext cx="8270080" cy="5551360"/>
          </a:xfrm>
          <a:prstGeom prst="roundRect">
            <a:avLst>
              <a:gd name="adj" fmla="val 16667"/>
            </a:avLst>
          </a:prstGeom>
          <a:solidFill>
            <a:srgbClr val="FEFEFE"/>
          </a:solidFill>
          <a:ln w="9525" cap="flat" cmpd="sng">
            <a:solidFill>
              <a:srgbClr val="FEFEFE"/>
            </a:solidFill>
            <a:prstDash val="solid"/>
            <a:round/>
            <a:headEnd type="none" w="sm" len="sm"/>
            <a:tailEnd type="none" w="sm" len="sm"/>
          </a:ln>
        </p:spPr>
        <p:txBody>
          <a:bodyPr spcFirstLastPara="1" wrap="square" lIns="130027" tIns="130027" rIns="130027" bIns="130027" anchor="ctr" anchorCtr="0">
            <a:noAutofit/>
          </a:bodyPr>
          <a:lstStyle/>
          <a:p>
            <a:pPr marL="0" indent="0" algn="ctr">
              <a:spcBef>
                <a:spcPts val="0"/>
              </a:spcBef>
              <a:buNone/>
            </a:pPr>
            <a:endParaRPr sz="5689"/>
          </a:p>
        </p:txBody>
      </p:sp>
      <p:sp>
        <p:nvSpPr>
          <p:cNvPr id="96" name="Google Shape;96;p17"/>
          <p:cNvSpPr/>
          <p:nvPr/>
        </p:nvSpPr>
        <p:spPr>
          <a:xfrm>
            <a:off x="-199182" y="816699"/>
            <a:ext cx="9830827" cy="1272320"/>
          </a:xfrm>
          <a:prstGeom prst="rect">
            <a:avLst/>
          </a:prstGeom>
          <a:solidFill>
            <a:srgbClr val="0F5895"/>
          </a:solidFill>
          <a:ln w="9525" cap="flat" cmpd="sng">
            <a:solidFill>
              <a:srgbClr val="0F5895"/>
            </a:solidFill>
            <a:prstDash val="solid"/>
            <a:round/>
            <a:headEnd type="none" w="sm" len="sm"/>
            <a:tailEnd type="none" w="sm" len="sm"/>
          </a:ln>
        </p:spPr>
        <p:txBody>
          <a:bodyPr spcFirstLastPara="1" wrap="square" lIns="130027" tIns="130027" rIns="130027" bIns="130027" anchor="ctr" anchorCtr="0">
            <a:noAutofit/>
          </a:bodyPr>
          <a:lstStyle/>
          <a:p>
            <a:pPr marL="0" indent="0" algn="ctr">
              <a:spcBef>
                <a:spcPts val="0"/>
              </a:spcBef>
              <a:buNone/>
            </a:pPr>
            <a:endParaRPr sz="5689"/>
          </a:p>
        </p:txBody>
      </p:sp>
      <p:sp>
        <p:nvSpPr>
          <p:cNvPr id="97" name="Google Shape;97;p17"/>
          <p:cNvSpPr txBox="1">
            <a:spLocks noGrp="1"/>
          </p:cNvSpPr>
          <p:nvPr>
            <p:ph type="title" idx="4294967295"/>
          </p:nvPr>
        </p:nvSpPr>
        <p:spPr>
          <a:xfrm>
            <a:off x="443307" y="1045606"/>
            <a:ext cx="12118187" cy="814507"/>
          </a:xfrm>
          <a:prstGeom prst="rect">
            <a:avLst/>
          </a:prstGeom>
        </p:spPr>
        <p:txBody>
          <a:bodyPr spcFirstLastPara="1" wrap="square" lIns="130027" tIns="130027" rIns="130027" bIns="130027" anchor="t" anchorCtr="0">
            <a:noAutofit/>
          </a:bodyPr>
          <a:lstStyle/>
          <a:p>
            <a:pPr>
              <a:buSzPts val="7500"/>
            </a:pPr>
            <a:r>
              <a:rPr lang="en" sz="3556" b="1" dirty="0">
                <a:solidFill>
                  <a:srgbClr val="FFFFFF"/>
                </a:solidFill>
                <a:latin typeface="Poppins"/>
                <a:ea typeface="Poppins"/>
                <a:cs typeface="Poppins"/>
                <a:sym typeface="Poppins"/>
              </a:rPr>
              <a:t>Webinar Evaluation &amp; Raffle</a:t>
            </a:r>
            <a:endParaRPr sz="5717" b="1" dirty="0">
              <a:solidFill>
                <a:srgbClr val="FFFFFF"/>
              </a:solidFill>
            </a:endParaRPr>
          </a:p>
          <a:p>
            <a:pPr>
              <a:buSzPts val="990"/>
            </a:pPr>
            <a:endParaRPr sz="5717" b="1" dirty="0">
              <a:solidFill>
                <a:srgbClr val="0F5895"/>
              </a:solidFill>
            </a:endParaRPr>
          </a:p>
        </p:txBody>
      </p:sp>
      <p:pic>
        <p:nvPicPr>
          <p:cNvPr id="98" name="Google Shape;98;p17" title="Screenshot 2025-03-28 at 1.59.27 PM.png"/>
          <p:cNvPicPr preferRelativeResize="0"/>
          <p:nvPr/>
        </p:nvPicPr>
        <p:blipFill>
          <a:blip r:embed="rId3">
            <a:alphaModFix/>
          </a:blip>
          <a:stretch>
            <a:fillRect/>
          </a:stretch>
        </p:blipFill>
        <p:spPr>
          <a:xfrm>
            <a:off x="676659" y="2599529"/>
            <a:ext cx="3496745" cy="4682061"/>
          </a:xfrm>
          <a:prstGeom prst="rect">
            <a:avLst/>
          </a:prstGeom>
          <a:noFill/>
          <a:ln>
            <a:noFill/>
          </a:ln>
        </p:spPr>
      </p:pic>
      <p:sp>
        <p:nvSpPr>
          <p:cNvPr id="99" name="Google Shape;99;p17"/>
          <p:cNvSpPr txBox="1"/>
          <p:nvPr/>
        </p:nvSpPr>
        <p:spPr>
          <a:xfrm>
            <a:off x="4894827" y="2535519"/>
            <a:ext cx="7328853" cy="2405973"/>
          </a:xfrm>
          <a:prstGeom prst="rect">
            <a:avLst/>
          </a:prstGeom>
          <a:noFill/>
          <a:ln>
            <a:noFill/>
          </a:ln>
        </p:spPr>
        <p:txBody>
          <a:bodyPr spcFirstLastPara="1" wrap="square" lIns="130027" tIns="130027" rIns="130027" bIns="130027" anchor="t" anchorCtr="0">
            <a:noAutofit/>
          </a:bodyPr>
          <a:lstStyle/>
          <a:p>
            <a:pPr marL="0" indent="0" algn="ctr">
              <a:spcBef>
                <a:spcPts val="0"/>
              </a:spcBef>
              <a:buNone/>
            </a:pPr>
            <a:endParaRPr sz="1280" b="1" dirty="0">
              <a:solidFill>
                <a:srgbClr val="0F5895"/>
              </a:solidFill>
              <a:latin typeface="Proxima Nova"/>
              <a:ea typeface="Proxima Nova"/>
              <a:cs typeface="Proxima Nova"/>
              <a:sym typeface="Proxima Nova"/>
            </a:endParaRPr>
          </a:p>
          <a:p>
            <a:pPr marL="0" indent="0" algn="ctr">
              <a:spcBef>
                <a:spcPts val="0"/>
              </a:spcBef>
              <a:buClr>
                <a:srgbClr val="000000"/>
              </a:buClr>
              <a:buSzPts val="2200"/>
              <a:buNone/>
            </a:pPr>
            <a:r>
              <a:rPr lang="en" sz="3698" b="1" dirty="0">
                <a:solidFill>
                  <a:srgbClr val="024B90"/>
                </a:solidFill>
                <a:latin typeface="Open Sans"/>
                <a:ea typeface="Open Sans"/>
                <a:cs typeface="Open Sans"/>
                <a:sym typeface="Open Sans"/>
              </a:rPr>
              <a:t>Please fill out this quick </a:t>
            </a:r>
            <a:endParaRPr sz="3698" b="1" dirty="0">
              <a:solidFill>
                <a:srgbClr val="024B90"/>
              </a:solidFill>
              <a:latin typeface="Open Sans"/>
              <a:ea typeface="Open Sans"/>
              <a:cs typeface="Open Sans"/>
              <a:sym typeface="Open Sans"/>
            </a:endParaRPr>
          </a:p>
          <a:p>
            <a:pPr marL="0" indent="0" algn="ctr">
              <a:spcBef>
                <a:spcPts val="0"/>
              </a:spcBef>
              <a:buNone/>
            </a:pPr>
            <a:r>
              <a:rPr lang="en" sz="3698" b="1" dirty="0">
                <a:solidFill>
                  <a:srgbClr val="024B90"/>
                </a:solidFill>
                <a:latin typeface="Open Sans"/>
                <a:ea typeface="Open Sans"/>
                <a:cs typeface="Open Sans"/>
                <a:sym typeface="Open Sans"/>
              </a:rPr>
              <a:t>Evaluation</a:t>
            </a:r>
            <a:endParaRPr sz="3698" b="1" dirty="0">
              <a:solidFill>
                <a:srgbClr val="024B90"/>
              </a:solidFill>
              <a:latin typeface="Open Sans"/>
              <a:ea typeface="Open Sans"/>
              <a:cs typeface="Open Sans"/>
              <a:sym typeface="Open Sans"/>
            </a:endParaRPr>
          </a:p>
          <a:p>
            <a:pPr marL="0" indent="0" algn="ctr">
              <a:spcBef>
                <a:spcPts val="0"/>
              </a:spcBef>
              <a:buClr>
                <a:srgbClr val="000000"/>
              </a:buClr>
              <a:buSzPts val="2200"/>
              <a:buNone/>
            </a:pPr>
            <a:endParaRPr b="1" dirty="0">
              <a:solidFill>
                <a:srgbClr val="024B90"/>
              </a:solidFill>
              <a:latin typeface="Open Sans"/>
              <a:ea typeface="Open Sans"/>
              <a:cs typeface="Open Sans"/>
              <a:sym typeface="Open Sans"/>
            </a:endParaRPr>
          </a:p>
          <a:p>
            <a:pPr marL="0" indent="0" algn="ctr">
              <a:spcBef>
                <a:spcPts val="0"/>
              </a:spcBef>
              <a:buClr>
                <a:srgbClr val="000000"/>
              </a:buClr>
              <a:buSzPts val="2800"/>
              <a:buNone/>
            </a:pPr>
            <a:r>
              <a:rPr lang="en" sz="3129" dirty="0">
                <a:solidFill>
                  <a:schemeClr val="bg1">
                    <a:lumMod val="50000"/>
                  </a:schemeClr>
                </a:solidFill>
                <a:latin typeface="Poppins"/>
                <a:ea typeface="Poppins"/>
                <a:cs typeface="Poppins"/>
                <a:sym typeface="Poppins"/>
              </a:rPr>
              <a:t>We appreciate your feedback!</a:t>
            </a:r>
            <a:endParaRPr sz="1280" dirty="0">
              <a:solidFill>
                <a:schemeClr val="bg1">
                  <a:lumMod val="50000"/>
                </a:schemeClr>
              </a:solidFill>
              <a:latin typeface="Poppins"/>
              <a:ea typeface="Poppins"/>
              <a:cs typeface="Poppins"/>
              <a:sym typeface="Poppins"/>
            </a:endParaRPr>
          </a:p>
          <a:p>
            <a:pPr marL="0" indent="0">
              <a:lnSpc>
                <a:spcPct val="115000"/>
              </a:lnSpc>
              <a:spcBef>
                <a:spcPts val="3413"/>
              </a:spcBef>
              <a:buNone/>
            </a:pPr>
            <a:r>
              <a:rPr lang="en" sz="2133" dirty="0">
                <a:solidFill>
                  <a:srgbClr val="0C0C0C"/>
                </a:solidFill>
                <a:latin typeface="Poppins"/>
                <a:ea typeface="Poppins"/>
                <a:cs typeface="Poppins"/>
                <a:sym typeface="Poppins"/>
              </a:rPr>
              <a:t> </a:t>
            </a:r>
            <a:endParaRPr sz="711" dirty="0">
              <a:solidFill>
                <a:srgbClr val="0C0C0C"/>
              </a:solidFill>
              <a:latin typeface="Poppins"/>
              <a:ea typeface="Poppins"/>
              <a:cs typeface="Poppins"/>
              <a:sym typeface="Poppins"/>
            </a:endParaRPr>
          </a:p>
          <a:p>
            <a:pPr marL="0" indent="0" algn="ctr">
              <a:lnSpc>
                <a:spcPct val="115000"/>
              </a:lnSpc>
              <a:spcBef>
                <a:spcPts val="0"/>
              </a:spcBef>
              <a:buNone/>
            </a:pPr>
            <a:endParaRPr sz="2133" i="1" dirty="0">
              <a:solidFill>
                <a:srgbClr val="0F5895"/>
              </a:solidFill>
              <a:latin typeface="Proxima Nova"/>
              <a:ea typeface="Proxima Nova"/>
              <a:cs typeface="Proxima Nova"/>
              <a:sym typeface="Proxima Nova"/>
            </a:endParaRPr>
          </a:p>
        </p:txBody>
      </p:sp>
      <p:sp>
        <p:nvSpPr>
          <p:cNvPr id="100" name="Google Shape;100;p17"/>
          <p:cNvSpPr txBox="1"/>
          <p:nvPr/>
        </p:nvSpPr>
        <p:spPr>
          <a:xfrm>
            <a:off x="5213759" y="5250773"/>
            <a:ext cx="6690987" cy="2161067"/>
          </a:xfrm>
          <a:prstGeom prst="rect">
            <a:avLst/>
          </a:prstGeom>
          <a:noFill/>
          <a:ln>
            <a:noFill/>
          </a:ln>
        </p:spPr>
        <p:txBody>
          <a:bodyPr spcFirstLastPara="1" wrap="square" lIns="130027" tIns="130027" rIns="130027" bIns="130027" anchor="t" anchorCtr="0">
            <a:noAutofit/>
          </a:bodyPr>
          <a:lstStyle/>
          <a:p>
            <a:pPr marL="0" indent="0" algn="ctr">
              <a:spcBef>
                <a:spcPts val="0"/>
              </a:spcBef>
              <a:buNone/>
            </a:pPr>
            <a:r>
              <a:rPr lang="en" sz="2276" dirty="0">
                <a:solidFill>
                  <a:schemeClr val="bg1">
                    <a:lumMod val="50000"/>
                  </a:schemeClr>
                </a:solidFill>
                <a:latin typeface="Helvetica Neue"/>
                <a:ea typeface="Helvetica Neue"/>
                <a:cs typeface="Helvetica Neue"/>
                <a:sym typeface="Helvetica Neue"/>
              </a:rPr>
              <a:t>Responses collected within 24h of this webinar will be entered to win the prize </a:t>
            </a:r>
            <a:endParaRPr sz="2276" dirty="0">
              <a:solidFill>
                <a:schemeClr val="bg1">
                  <a:lumMod val="50000"/>
                </a:schemeClr>
              </a:solidFill>
              <a:latin typeface="Helvetica Neue"/>
              <a:ea typeface="Helvetica Neue"/>
              <a:cs typeface="Helvetica Neue"/>
              <a:sym typeface="Helvetica Neue"/>
            </a:endParaRPr>
          </a:p>
          <a:p>
            <a:pPr marL="0" indent="0" algn="ctr">
              <a:spcBef>
                <a:spcPts val="0"/>
              </a:spcBef>
              <a:buNone/>
            </a:pPr>
            <a:endParaRPr sz="2276" dirty="0">
              <a:solidFill>
                <a:schemeClr val="bg1">
                  <a:lumMod val="50000"/>
                </a:schemeClr>
              </a:solidFill>
              <a:latin typeface="Helvetica Neue"/>
              <a:ea typeface="Helvetica Neue"/>
              <a:cs typeface="Helvetica Neue"/>
              <a:sym typeface="Helvetica Neue"/>
            </a:endParaRPr>
          </a:p>
          <a:p>
            <a:pPr marL="0" indent="0" algn="ctr">
              <a:spcBef>
                <a:spcPts val="0"/>
              </a:spcBef>
              <a:buNone/>
            </a:pPr>
            <a:r>
              <a:rPr lang="en" sz="2276" dirty="0">
                <a:solidFill>
                  <a:schemeClr val="bg1">
                    <a:lumMod val="50000"/>
                  </a:schemeClr>
                </a:solidFill>
                <a:latin typeface="Helvetica Neue"/>
                <a:ea typeface="Helvetica Neue"/>
                <a:cs typeface="Helvetica Neue"/>
                <a:sym typeface="Helvetica Neue"/>
              </a:rPr>
              <a:t>Three winners will be randomly selected and contacted via email &amp; phone</a:t>
            </a:r>
            <a:endParaRPr sz="2276" dirty="0">
              <a:solidFill>
                <a:schemeClr val="bg1">
                  <a:lumMod val="50000"/>
                </a:schemeClr>
              </a:solidFill>
              <a:latin typeface="Helvetica Neue"/>
              <a:ea typeface="Helvetica Neue"/>
              <a:cs typeface="Helvetica Neue"/>
              <a:sym typeface="Helvetica Neue"/>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FAEF6-0A3F-63DA-DDB5-1CBDAC5E0976}"/>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F593704E-E5C1-3106-7AE8-4C56C540B684}"/>
              </a:ext>
            </a:extLst>
          </p:cNvPr>
          <p:cNvSpPr txBox="1">
            <a:spLocks noGrp="1"/>
          </p:cNvSpPr>
          <p:nvPr>
            <p:ph type="title"/>
          </p:nvPr>
        </p:nvSpPr>
        <p:spPr>
          <a:xfrm>
            <a:off x="1263650" y="3679444"/>
            <a:ext cx="10477500" cy="2108200"/>
          </a:xfrm>
          <a:prstGeom prst="rect">
            <a:avLst/>
          </a:prstGeom>
        </p:spPr>
        <p:txBody>
          <a:bodyPr>
            <a:normAutofit/>
          </a:bodyPr>
          <a:lstStyle/>
          <a:p>
            <a:r>
              <a:rPr lang="en-US" dirty="0"/>
              <a:t>Questions?</a:t>
            </a:r>
            <a:endParaRPr dirty="0"/>
          </a:p>
        </p:txBody>
      </p:sp>
    </p:spTree>
    <p:extLst>
      <p:ext uri="{BB962C8B-B14F-4D97-AF65-F5344CB8AC3E}">
        <p14:creationId xmlns:p14="http://schemas.microsoft.com/office/powerpoint/2010/main" val="177296574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A78BE-CE01-73A9-DA66-9DBD0888DE8A}"/>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18E4FCC3-DA52-8A77-026B-4E110355E234}"/>
              </a:ext>
            </a:extLst>
          </p:cNvPr>
          <p:cNvSpPr txBox="1">
            <a:spLocks noGrp="1"/>
          </p:cNvSpPr>
          <p:nvPr>
            <p:ph type="title"/>
          </p:nvPr>
        </p:nvSpPr>
        <p:spPr>
          <a:prstGeom prst="rect">
            <a:avLst/>
          </a:prstGeom>
        </p:spPr>
        <p:txBody>
          <a:bodyPr>
            <a:normAutofit/>
          </a:bodyPr>
          <a:lstStyle/>
          <a:p>
            <a:r>
              <a:rPr lang="en-ZW" dirty="0">
                <a:solidFill>
                  <a:schemeClr val="bg1"/>
                </a:solidFill>
                <a:latin typeface="Georgia" panose="02040502050405020303" pitchFamily="18" charset="0"/>
              </a:rPr>
              <a:t>Introductions</a:t>
            </a:r>
            <a:endParaRPr dirty="0">
              <a:solidFill>
                <a:schemeClr val="bg1"/>
              </a:solidFill>
              <a:latin typeface="Georgia" panose="02040502050405020303" pitchFamily="18" charset="0"/>
            </a:endParaRPr>
          </a:p>
        </p:txBody>
      </p:sp>
      <p:sp>
        <p:nvSpPr>
          <p:cNvPr id="113" name="Master Slide 3">
            <a:extLst>
              <a:ext uri="{FF2B5EF4-FFF2-40B4-BE49-F238E27FC236}">
                <a16:creationId xmlns:a16="http://schemas.microsoft.com/office/drawing/2014/main" id="{E20A7AC0-5BB0-63E4-D052-11813C4841C0}"/>
              </a:ext>
            </a:extLst>
          </p:cNvPr>
          <p:cNvSpPr txBox="1">
            <a:spLocks noGrp="1"/>
          </p:cNvSpPr>
          <p:nvPr>
            <p:ph type="body" idx="1"/>
          </p:nvPr>
        </p:nvSpPr>
        <p:spPr>
          <a:prstGeom prst="rect">
            <a:avLst/>
          </a:prstGeom>
        </p:spPr>
        <p:txBody>
          <a:bodyPr>
            <a:normAutofit/>
          </a:bodyPr>
          <a:lstStyle>
            <a:lvl1pPr defTabSz="280415"/>
          </a:lstStyle>
          <a:p>
            <a:pPr marL="0" indent="0">
              <a:buNone/>
            </a:pPr>
            <a:r>
              <a:rPr lang="en-US" sz="3200" dirty="0"/>
              <a:t>Public Counsel is a nonprofit public interest law firm that provides free legal assistance to small business owners and nonprofits, including child care providers. </a:t>
            </a:r>
          </a:p>
          <a:p>
            <a:pPr marL="0" indent="0">
              <a:buNone/>
            </a:pPr>
            <a:r>
              <a:rPr lang="es-ES" sz="3200" dirty="0"/>
              <a:t>Andrea </a:t>
            </a:r>
            <a:r>
              <a:rPr lang="es-ES" sz="3200" dirty="0" err="1"/>
              <a:t>Fernandez</a:t>
            </a:r>
            <a:r>
              <a:rPr lang="es-ES" sz="3200" dirty="0"/>
              <a:t> Mendoza </a:t>
            </a:r>
            <a:r>
              <a:rPr lang="es-ES" sz="3200" dirty="0" err="1"/>
              <a:t>is</a:t>
            </a:r>
            <a:r>
              <a:rPr lang="es-ES" sz="3200" dirty="0"/>
              <a:t> </a:t>
            </a:r>
            <a:r>
              <a:rPr lang="es-ES" sz="3200" dirty="0" err="1"/>
              <a:t>the</a:t>
            </a:r>
            <a:r>
              <a:rPr lang="es-ES" sz="3200" dirty="0"/>
              <a:t> Vice President </a:t>
            </a:r>
            <a:r>
              <a:rPr lang="es-ES" sz="3200" dirty="0" err="1"/>
              <a:t>of</a:t>
            </a:r>
            <a:r>
              <a:rPr lang="es-ES" sz="3200" dirty="0"/>
              <a:t> </a:t>
            </a:r>
            <a:r>
              <a:rPr lang="es-ES" sz="3200" dirty="0" err="1"/>
              <a:t>Education</a:t>
            </a:r>
            <a:r>
              <a:rPr lang="es-ES" sz="3200" dirty="0"/>
              <a:t> at </a:t>
            </a:r>
            <a:r>
              <a:rPr lang="es-ES" sz="3200" dirty="0" err="1"/>
              <a:t>the</a:t>
            </a:r>
            <a:r>
              <a:rPr lang="es-ES" sz="3200" dirty="0"/>
              <a:t> CA </a:t>
            </a:r>
            <a:r>
              <a:rPr lang="es-ES" sz="3200" dirty="0" err="1"/>
              <a:t>Children’s</a:t>
            </a:r>
            <a:r>
              <a:rPr lang="es-ES" sz="3200" dirty="0"/>
              <a:t> </a:t>
            </a:r>
            <a:r>
              <a:rPr lang="es-ES" sz="3200" dirty="0" err="1"/>
              <a:t>Academy</a:t>
            </a:r>
            <a:r>
              <a:rPr lang="es-ES" sz="3200" dirty="0"/>
              <a:t>, a </a:t>
            </a:r>
            <a:r>
              <a:rPr lang="es-ES" sz="3200" dirty="0" err="1"/>
              <a:t>nonprofit</a:t>
            </a:r>
            <a:r>
              <a:rPr lang="es-ES" sz="3200" dirty="0"/>
              <a:t> </a:t>
            </a:r>
            <a:r>
              <a:rPr lang="es-ES" sz="3200" dirty="0" err="1"/>
              <a:t>that</a:t>
            </a:r>
            <a:r>
              <a:rPr lang="es-ES" sz="3200" dirty="0"/>
              <a:t> </a:t>
            </a:r>
            <a:r>
              <a:rPr lang="es-ES" sz="3200" dirty="0" err="1"/>
              <a:t>provides</a:t>
            </a:r>
            <a:r>
              <a:rPr lang="es-ES" sz="3200" dirty="0"/>
              <a:t> free and </a:t>
            </a:r>
            <a:r>
              <a:rPr lang="es-ES" sz="3200" dirty="0" err="1"/>
              <a:t>affordable</a:t>
            </a:r>
            <a:r>
              <a:rPr lang="es-ES" sz="3200" dirty="0"/>
              <a:t> </a:t>
            </a:r>
            <a:r>
              <a:rPr lang="es-ES" sz="3200" dirty="0" err="1"/>
              <a:t>early</a:t>
            </a:r>
            <a:r>
              <a:rPr lang="es-ES" sz="3200" dirty="0"/>
              <a:t> </a:t>
            </a:r>
            <a:r>
              <a:rPr lang="es-ES" sz="3200" dirty="0" err="1"/>
              <a:t>education</a:t>
            </a:r>
            <a:r>
              <a:rPr lang="es-ES" sz="3200" dirty="0"/>
              <a:t> </a:t>
            </a:r>
            <a:r>
              <a:rPr lang="es-ES" sz="3200" dirty="0" err="1"/>
              <a:t>to</a:t>
            </a:r>
            <a:r>
              <a:rPr lang="es-ES" sz="3200" dirty="0"/>
              <a:t> </a:t>
            </a:r>
            <a:r>
              <a:rPr lang="es-ES" sz="3200" dirty="0" err="1"/>
              <a:t>low</a:t>
            </a:r>
            <a:r>
              <a:rPr lang="es-ES" sz="3200" dirty="0"/>
              <a:t> </a:t>
            </a:r>
            <a:r>
              <a:rPr lang="es-ES" sz="3200" dirty="0" err="1"/>
              <a:t>income</a:t>
            </a:r>
            <a:r>
              <a:rPr lang="es-ES" sz="3200" dirty="0"/>
              <a:t> </a:t>
            </a:r>
            <a:r>
              <a:rPr lang="es-ES" sz="3200" dirty="0" err="1"/>
              <a:t>working</a:t>
            </a:r>
            <a:r>
              <a:rPr lang="es-ES" sz="3200" dirty="0"/>
              <a:t> </a:t>
            </a:r>
            <a:r>
              <a:rPr lang="es-ES" sz="3200" dirty="0" err="1"/>
              <a:t>families</a:t>
            </a:r>
            <a:r>
              <a:rPr lang="es-ES" sz="3200" dirty="0"/>
              <a:t>. </a:t>
            </a:r>
            <a:endParaRPr lang="en-US" sz="3200" dirty="0"/>
          </a:p>
        </p:txBody>
      </p:sp>
    </p:spTree>
    <p:extLst>
      <p:ext uri="{BB962C8B-B14F-4D97-AF65-F5344CB8AC3E}">
        <p14:creationId xmlns:p14="http://schemas.microsoft.com/office/powerpoint/2010/main" val="416747386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BEDB3-B184-F142-D4B0-DFBCD5B0EE3F}"/>
              </a:ext>
            </a:extLst>
          </p:cNvPr>
          <p:cNvSpPr>
            <a:spLocks noGrp="1"/>
          </p:cNvSpPr>
          <p:nvPr>
            <p:ph type="title"/>
          </p:nvPr>
        </p:nvSpPr>
        <p:spPr>
          <a:xfrm>
            <a:off x="820057" y="597392"/>
            <a:ext cx="11364686" cy="1185021"/>
          </a:xfrm>
        </p:spPr>
        <p:txBody>
          <a:bodyPr>
            <a:noAutofit/>
          </a:bodyPr>
          <a:lstStyle/>
          <a:p>
            <a:r>
              <a:rPr lang="en-US" sz="5400" dirty="0">
                <a:solidFill>
                  <a:srgbClr val="0070C0"/>
                </a:solidFill>
                <a:latin typeface="Georgia" panose="02040502050405020303" pitchFamily="18" charset="0"/>
              </a:rPr>
              <a:t>Overview </a:t>
            </a:r>
          </a:p>
        </p:txBody>
      </p:sp>
      <p:sp>
        <p:nvSpPr>
          <p:cNvPr id="10" name="Chapter Name, if relevant">
            <a:extLst>
              <a:ext uri="{FF2B5EF4-FFF2-40B4-BE49-F238E27FC236}">
                <a16:creationId xmlns:a16="http://schemas.microsoft.com/office/drawing/2014/main" id="{340DFDAB-408D-599B-BAAB-45FF6E441223}"/>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Overview</a:t>
            </a:r>
          </a:p>
        </p:txBody>
      </p:sp>
      <p:sp>
        <p:nvSpPr>
          <p:cNvPr id="5" name="Text Placeholder 4">
            <a:extLst>
              <a:ext uri="{FF2B5EF4-FFF2-40B4-BE49-F238E27FC236}">
                <a16:creationId xmlns:a16="http://schemas.microsoft.com/office/drawing/2014/main" id="{985DAA5C-4019-5183-1243-223D15FF7BEE}"/>
              </a:ext>
            </a:extLst>
          </p:cNvPr>
          <p:cNvSpPr>
            <a:spLocks noGrp="1"/>
          </p:cNvSpPr>
          <p:nvPr>
            <p:ph type="body" idx="1"/>
          </p:nvPr>
        </p:nvSpPr>
        <p:spPr>
          <a:xfrm>
            <a:off x="1016000" y="2077274"/>
            <a:ext cx="10968050" cy="6154764"/>
          </a:xfrm>
        </p:spPr>
        <p:txBody>
          <a:bodyPr>
            <a:noAutofit/>
          </a:bodyPr>
          <a:lstStyle/>
          <a:p>
            <a:pPr marL="0" indent="0">
              <a:buNone/>
            </a:pPr>
            <a:r>
              <a:rPr lang="en-US" sz="2800" dirty="0">
                <a:solidFill>
                  <a:srgbClr val="002060"/>
                </a:solidFill>
                <a:latin typeface="Georgia" panose="02040502050405020303" pitchFamily="18" charset="0"/>
                <a:cs typeface="Arial" panose="020B0604020202020204" pitchFamily="34" charset="0"/>
              </a:rPr>
              <a:t>Today we will cover:</a:t>
            </a:r>
          </a:p>
          <a:p>
            <a:pPr marL="635000" lvl="1" indent="0">
              <a:spcBef>
                <a:spcPts val="0"/>
              </a:spcBef>
              <a:buNone/>
            </a:pPr>
            <a:endParaRPr lang="en-US" sz="2800" dirty="0">
              <a:solidFill>
                <a:srgbClr val="002060"/>
              </a:solidFill>
              <a:cs typeface="Arial" panose="020B0604020202020204" pitchFamily="34" charset="0"/>
            </a:endParaRPr>
          </a:p>
          <a:p>
            <a:pPr lvl="1">
              <a:spcBef>
                <a:spcPts val="0"/>
              </a:spcBef>
              <a:buFont typeface="Wingdings" panose="05000000000000000000" pitchFamily="2" charset="2"/>
              <a:buChar char="v"/>
            </a:pPr>
            <a:r>
              <a:rPr lang="en-US" sz="2800" dirty="0">
                <a:solidFill>
                  <a:srgbClr val="002060"/>
                </a:solidFill>
                <a:cs typeface="Arial" panose="020B0604020202020204" pitchFamily="34" charset="0"/>
              </a:rPr>
              <a:t>Background</a:t>
            </a:r>
          </a:p>
          <a:p>
            <a:pPr lvl="1">
              <a:spcBef>
                <a:spcPts val="0"/>
              </a:spcBef>
              <a:buFont typeface="Wingdings" panose="05000000000000000000" pitchFamily="2" charset="2"/>
              <a:buChar char="v"/>
            </a:pPr>
            <a:r>
              <a:rPr lang="en-US" sz="2800" dirty="0">
                <a:solidFill>
                  <a:srgbClr val="002060"/>
                </a:solidFill>
                <a:cs typeface="Arial" panose="020B0604020202020204" pitchFamily="34" charset="0"/>
              </a:rPr>
              <a:t>AB 495 Overview</a:t>
            </a:r>
          </a:p>
          <a:p>
            <a:pPr lvl="1">
              <a:spcBef>
                <a:spcPts val="0"/>
              </a:spcBef>
              <a:buFont typeface="Wingdings" panose="05000000000000000000" pitchFamily="2" charset="2"/>
              <a:buChar char="v"/>
            </a:pPr>
            <a:r>
              <a:rPr lang="en-US" sz="2800" dirty="0">
                <a:solidFill>
                  <a:srgbClr val="002060"/>
                </a:solidFill>
                <a:cs typeface="Arial" panose="020B0604020202020204" pitchFamily="34" charset="0"/>
              </a:rPr>
              <a:t>Who is covered by AB 495?</a:t>
            </a:r>
          </a:p>
          <a:p>
            <a:pPr lvl="1">
              <a:spcBef>
                <a:spcPts val="0"/>
              </a:spcBef>
              <a:buFont typeface="Wingdings" panose="05000000000000000000" pitchFamily="2" charset="2"/>
              <a:buChar char="v"/>
            </a:pPr>
            <a:r>
              <a:rPr lang="en-US" sz="2800" dirty="0">
                <a:solidFill>
                  <a:srgbClr val="002060"/>
                </a:solidFill>
                <a:cs typeface="Arial" panose="020B0604020202020204" pitchFamily="34" charset="0"/>
              </a:rPr>
              <a:t>What does AB 495 require from child care providers?</a:t>
            </a:r>
          </a:p>
          <a:p>
            <a:pPr lvl="1">
              <a:spcBef>
                <a:spcPts val="0"/>
              </a:spcBef>
              <a:buFont typeface="Wingdings" panose="05000000000000000000" pitchFamily="2" charset="2"/>
              <a:buChar char="v"/>
            </a:pPr>
            <a:r>
              <a:rPr lang="en-US" sz="2800" dirty="0">
                <a:solidFill>
                  <a:srgbClr val="002060"/>
                </a:solidFill>
                <a:cs typeface="Arial" panose="020B0604020202020204" pitchFamily="34" charset="0"/>
              </a:rPr>
              <a:t>Model Policies</a:t>
            </a:r>
          </a:p>
          <a:p>
            <a:pPr lvl="1">
              <a:spcBef>
                <a:spcPts val="0"/>
              </a:spcBef>
              <a:buFont typeface="Wingdings" panose="05000000000000000000" pitchFamily="2" charset="2"/>
              <a:buChar char="v"/>
            </a:pPr>
            <a:r>
              <a:rPr lang="en-US" sz="2800" dirty="0">
                <a:solidFill>
                  <a:srgbClr val="002060"/>
                </a:solidFill>
                <a:cs typeface="Arial" panose="020B0604020202020204" pitchFamily="34" charset="0"/>
              </a:rPr>
              <a:t>What to do if immigration agents are at the door</a:t>
            </a:r>
          </a:p>
          <a:p>
            <a:pPr lvl="1">
              <a:spcBef>
                <a:spcPts val="0"/>
              </a:spcBef>
              <a:buFont typeface="Wingdings" panose="05000000000000000000" pitchFamily="2" charset="2"/>
              <a:buChar char="v"/>
            </a:pPr>
            <a:r>
              <a:rPr lang="en-US" sz="2800" dirty="0">
                <a:solidFill>
                  <a:srgbClr val="002060"/>
                </a:solidFill>
                <a:cs typeface="Arial" panose="020B0604020202020204" pitchFamily="34" charset="0"/>
              </a:rPr>
              <a:t>Compliance Checklist</a:t>
            </a:r>
          </a:p>
          <a:p>
            <a:pPr lvl="1">
              <a:spcBef>
                <a:spcPts val="0"/>
              </a:spcBef>
              <a:buFont typeface="Wingdings" panose="05000000000000000000" pitchFamily="2" charset="2"/>
              <a:buChar char="v"/>
            </a:pPr>
            <a:r>
              <a:rPr lang="en-US" sz="2800" dirty="0">
                <a:solidFill>
                  <a:srgbClr val="002060"/>
                </a:solidFill>
                <a:cs typeface="Arial" panose="020B0604020202020204" pitchFamily="34" charset="0"/>
              </a:rPr>
              <a:t>Takeaways</a:t>
            </a:r>
          </a:p>
          <a:p>
            <a:pPr lvl="1">
              <a:spcBef>
                <a:spcPts val="0"/>
              </a:spcBef>
              <a:buFont typeface="Wingdings" panose="05000000000000000000" pitchFamily="2" charset="2"/>
              <a:buChar char="v"/>
            </a:pPr>
            <a:r>
              <a:rPr lang="en-US" sz="2800" dirty="0">
                <a:solidFill>
                  <a:srgbClr val="002060"/>
                </a:solidFill>
                <a:cs typeface="Arial" panose="020B0604020202020204" pitchFamily="34" charset="0"/>
              </a:rPr>
              <a:t>Resources</a:t>
            </a:r>
          </a:p>
          <a:p>
            <a:pPr lvl="1">
              <a:spcBef>
                <a:spcPts val="0"/>
              </a:spcBef>
              <a:buFont typeface="Wingdings" panose="05000000000000000000" pitchFamily="2" charset="2"/>
              <a:buChar char="v"/>
            </a:pPr>
            <a:r>
              <a:rPr lang="en-US" sz="2800" dirty="0">
                <a:solidFill>
                  <a:srgbClr val="002060"/>
                </a:solidFill>
                <a:cs typeface="Arial" panose="020B0604020202020204" pitchFamily="34" charset="0"/>
              </a:rPr>
              <a:t>Q&amp;A</a:t>
            </a:r>
          </a:p>
        </p:txBody>
      </p:sp>
    </p:spTree>
    <p:extLst>
      <p:ext uri="{BB962C8B-B14F-4D97-AF65-F5344CB8AC3E}">
        <p14:creationId xmlns:p14="http://schemas.microsoft.com/office/powerpoint/2010/main" val="120234491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BEDB3-B184-F142-D4B0-DFBCD5B0EE3F}"/>
              </a:ext>
            </a:extLst>
          </p:cNvPr>
          <p:cNvSpPr>
            <a:spLocks noGrp="1"/>
          </p:cNvSpPr>
          <p:nvPr>
            <p:ph type="title"/>
          </p:nvPr>
        </p:nvSpPr>
        <p:spPr/>
        <p:txBody>
          <a:bodyPr/>
          <a:lstStyle/>
          <a:p>
            <a:r>
              <a:rPr lang="en-US" dirty="0">
                <a:solidFill>
                  <a:srgbClr val="0070C0"/>
                </a:solidFill>
              </a:rPr>
              <a:t>Grounding</a:t>
            </a:r>
          </a:p>
        </p:txBody>
      </p:sp>
      <p:sp>
        <p:nvSpPr>
          <p:cNvPr id="3" name="Text Placeholder 2">
            <a:extLst>
              <a:ext uri="{FF2B5EF4-FFF2-40B4-BE49-F238E27FC236}">
                <a16:creationId xmlns:a16="http://schemas.microsoft.com/office/drawing/2014/main" id="{082847A1-A17C-E83B-3918-02A2D3B5BC94}"/>
              </a:ext>
            </a:extLst>
          </p:cNvPr>
          <p:cNvSpPr>
            <a:spLocks noGrp="1"/>
          </p:cNvSpPr>
          <p:nvPr>
            <p:ph type="body" idx="1"/>
          </p:nvPr>
        </p:nvSpPr>
        <p:spPr>
          <a:xfrm>
            <a:off x="1018376" y="2222417"/>
            <a:ext cx="6051895" cy="6154764"/>
          </a:xfrm>
        </p:spPr>
        <p:txBody>
          <a:bodyPr>
            <a:normAutofit fontScale="85000" lnSpcReduction="10000"/>
          </a:bodyPr>
          <a:lstStyle/>
          <a:p>
            <a:pPr>
              <a:lnSpc>
                <a:spcPct val="110000"/>
              </a:lnSpc>
              <a:spcBef>
                <a:spcPts val="1800"/>
              </a:spcBef>
              <a:buFont typeface="Wingdings" panose="05000000000000000000" pitchFamily="2" charset="2"/>
              <a:buChar char="v"/>
            </a:pPr>
            <a:r>
              <a:rPr lang="en-US" sz="2800" dirty="0">
                <a:solidFill>
                  <a:srgbClr val="002060"/>
                </a:solidFill>
              </a:rPr>
              <a:t>As we move through today’s training, we want to remind you that your well-being matters. </a:t>
            </a:r>
          </a:p>
          <a:p>
            <a:pPr>
              <a:lnSpc>
                <a:spcPct val="110000"/>
              </a:lnSpc>
              <a:spcBef>
                <a:spcPts val="1800"/>
              </a:spcBef>
              <a:buFont typeface="Wingdings" panose="05000000000000000000" pitchFamily="2" charset="2"/>
              <a:buChar char="v"/>
            </a:pPr>
            <a:r>
              <a:rPr lang="en-US" sz="2800" dirty="0">
                <a:solidFill>
                  <a:srgbClr val="002060"/>
                </a:solidFill>
              </a:rPr>
              <a:t>Some of what we will cover – such as threats of raids, deportation, risks to your safety can bring up strong emotions, stress, or painful memories. </a:t>
            </a:r>
          </a:p>
          <a:p>
            <a:pPr>
              <a:lnSpc>
                <a:spcPct val="110000"/>
              </a:lnSpc>
              <a:spcBef>
                <a:spcPts val="1800"/>
              </a:spcBef>
              <a:buFont typeface="Wingdings" panose="05000000000000000000" pitchFamily="2" charset="2"/>
              <a:buChar char="v"/>
            </a:pPr>
            <a:r>
              <a:rPr lang="en-US" sz="2800" dirty="0">
                <a:solidFill>
                  <a:srgbClr val="002060"/>
                </a:solidFill>
              </a:rPr>
              <a:t>It is completely normal to feel overwhelmed, stressed, or afraid. </a:t>
            </a:r>
          </a:p>
          <a:p>
            <a:pPr>
              <a:lnSpc>
                <a:spcPct val="110000"/>
              </a:lnSpc>
              <a:spcBef>
                <a:spcPts val="1800"/>
              </a:spcBef>
              <a:buFont typeface="Wingdings" panose="05000000000000000000" pitchFamily="2" charset="2"/>
              <a:buChar char="v"/>
            </a:pPr>
            <a:r>
              <a:rPr lang="en-US" sz="2800" dirty="0">
                <a:solidFill>
                  <a:srgbClr val="002060"/>
                </a:solidFill>
              </a:rPr>
              <a:t>Please take care of yourself – step out, stretch, get water, or take a deep breath. </a:t>
            </a:r>
          </a:p>
          <a:p>
            <a:pPr>
              <a:lnSpc>
                <a:spcPct val="110000"/>
              </a:lnSpc>
              <a:spcBef>
                <a:spcPts val="1800"/>
              </a:spcBef>
              <a:buFont typeface="Wingdings" panose="05000000000000000000" pitchFamily="2" charset="2"/>
              <a:buChar char="v"/>
            </a:pPr>
            <a:r>
              <a:rPr lang="en-US" sz="2800" dirty="0">
                <a:solidFill>
                  <a:srgbClr val="002060"/>
                </a:solidFill>
              </a:rPr>
              <a:t>Our goal is to support you – not add stress. You’re not alone.</a:t>
            </a:r>
          </a:p>
        </p:txBody>
      </p:sp>
      <p:pic>
        <p:nvPicPr>
          <p:cNvPr id="9" name="Picture 8">
            <a:extLst>
              <a:ext uri="{FF2B5EF4-FFF2-40B4-BE49-F238E27FC236}">
                <a16:creationId xmlns:a16="http://schemas.microsoft.com/office/drawing/2014/main" id="{F2212854-F963-B9CC-E918-3289D72CEB21}"/>
              </a:ext>
            </a:extLst>
          </p:cNvPr>
          <p:cNvPicPr>
            <a:picLocks noChangeAspect="1"/>
          </p:cNvPicPr>
          <p:nvPr/>
        </p:nvPicPr>
        <p:blipFill>
          <a:blip r:embed="rId3"/>
          <a:srcRect l="4498" r="3111"/>
          <a:stretch>
            <a:fillRect/>
          </a:stretch>
        </p:blipFill>
        <p:spPr>
          <a:xfrm>
            <a:off x="7348766" y="2360302"/>
            <a:ext cx="5038762" cy="5754998"/>
          </a:xfrm>
          <a:prstGeom prst="rect">
            <a:avLst/>
          </a:prstGeom>
          <a:noFill/>
          <a:ln w="12700">
            <a:miter lim="400000"/>
          </a:ln>
        </p:spPr>
      </p:pic>
      <p:sp>
        <p:nvSpPr>
          <p:cNvPr id="10" name="Chapter Name, if relevant">
            <a:extLst>
              <a:ext uri="{FF2B5EF4-FFF2-40B4-BE49-F238E27FC236}">
                <a16:creationId xmlns:a16="http://schemas.microsoft.com/office/drawing/2014/main" id="{340DFDAB-408D-599B-BAAB-45FF6E441223}"/>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Grounding</a:t>
            </a:r>
            <a:endParaRPr dirty="0"/>
          </a:p>
        </p:txBody>
      </p:sp>
    </p:spTree>
    <p:extLst>
      <p:ext uri="{BB962C8B-B14F-4D97-AF65-F5344CB8AC3E}">
        <p14:creationId xmlns:p14="http://schemas.microsoft.com/office/powerpoint/2010/main" val="111382831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93B3C06-E5A8-294A-5CA8-8A1B4743B402}"/>
              </a:ext>
            </a:extLst>
          </p:cNvPr>
          <p:cNvSpPr/>
          <p:nvPr/>
        </p:nvSpPr>
        <p:spPr>
          <a:xfrm>
            <a:off x="8368496" y="2986268"/>
            <a:ext cx="3803547" cy="5162309"/>
          </a:xfrm>
          <a:prstGeom prst="rect">
            <a:avLst/>
          </a:prstGeom>
          <a:solidFill>
            <a:schemeClr val="accent3">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ot="0" spcFirstLastPara="1" vertOverflow="overflow" horzOverflow="overflow" vert="horz" wrap="square" lIns="50800" tIns="50800" rIns="50800" bIns="50800" numCol="1" spcCol="38100" rtlCol="0" anchor="ctr">
            <a:spAutoFit/>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Georgia" panose="02040502050405020303" pitchFamily="18" charset="0"/>
              <a:sym typeface="Helvetica"/>
            </a:endParaRPr>
          </a:p>
        </p:txBody>
      </p:sp>
      <p:sp>
        <p:nvSpPr>
          <p:cNvPr id="7" name="Rectangle 6">
            <a:extLst>
              <a:ext uri="{FF2B5EF4-FFF2-40B4-BE49-F238E27FC236}">
                <a16:creationId xmlns:a16="http://schemas.microsoft.com/office/drawing/2014/main" id="{EFF7653E-ED46-7C08-9363-41AA50019D69}"/>
              </a:ext>
            </a:extLst>
          </p:cNvPr>
          <p:cNvSpPr/>
          <p:nvPr/>
        </p:nvSpPr>
        <p:spPr>
          <a:xfrm>
            <a:off x="832756" y="2986268"/>
            <a:ext cx="3803547" cy="3703900"/>
          </a:xfrm>
          <a:prstGeom prst="rect">
            <a:avLst/>
          </a:prstGeom>
          <a:solidFill>
            <a:schemeClr val="accent3">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ot="0" spcFirstLastPara="1" vertOverflow="overflow" horzOverflow="overflow" vert="horz" wrap="square" lIns="50800" tIns="50800" rIns="50800" bIns="50800" numCol="1" spcCol="38100" rtlCol="0" anchor="ctr">
            <a:spAutoFit/>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Georgia" panose="02040502050405020303" pitchFamily="18" charset="0"/>
              <a:sym typeface="Helvetica"/>
            </a:endParaRPr>
          </a:p>
        </p:txBody>
      </p:sp>
      <p:sp>
        <p:nvSpPr>
          <p:cNvPr id="2" name="Title 1">
            <a:extLst>
              <a:ext uri="{FF2B5EF4-FFF2-40B4-BE49-F238E27FC236}">
                <a16:creationId xmlns:a16="http://schemas.microsoft.com/office/drawing/2014/main" id="{5907DCD1-AB60-8C1B-9099-AF8A72033053}"/>
              </a:ext>
            </a:extLst>
          </p:cNvPr>
          <p:cNvSpPr>
            <a:spLocks noGrp="1"/>
          </p:cNvSpPr>
          <p:nvPr>
            <p:ph type="title"/>
          </p:nvPr>
        </p:nvSpPr>
        <p:spPr>
          <a:xfrm>
            <a:off x="639882" y="448704"/>
            <a:ext cx="11725036" cy="1185021"/>
          </a:xfrm>
        </p:spPr>
        <p:txBody>
          <a:bodyPr>
            <a:noAutofit/>
          </a:bodyPr>
          <a:lstStyle/>
          <a:p>
            <a:r>
              <a:rPr lang="en-US" sz="5400" dirty="0">
                <a:solidFill>
                  <a:srgbClr val="0070C0"/>
                </a:solidFill>
              </a:rPr>
              <a:t>Gentle Movements to Release Tension</a:t>
            </a:r>
          </a:p>
        </p:txBody>
      </p:sp>
      <p:sp>
        <p:nvSpPr>
          <p:cNvPr id="3" name="Text Placeholder 2">
            <a:extLst>
              <a:ext uri="{FF2B5EF4-FFF2-40B4-BE49-F238E27FC236}">
                <a16:creationId xmlns:a16="http://schemas.microsoft.com/office/drawing/2014/main" id="{474D8C6D-5E58-7221-9F1D-80E072DE0418}"/>
              </a:ext>
            </a:extLst>
          </p:cNvPr>
          <p:cNvSpPr>
            <a:spLocks noGrp="1"/>
          </p:cNvSpPr>
          <p:nvPr>
            <p:ph type="body" idx="1"/>
          </p:nvPr>
        </p:nvSpPr>
        <p:spPr/>
        <p:txBody>
          <a:bodyPr numCol="3" spcCol="457200">
            <a:normAutofit fontScale="92500" lnSpcReduction="10000"/>
          </a:bodyPr>
          <a:lstStyle/>
          <a:p>
            <a:pPr marL="0" indent="0">
              <a:buNone/>
            </a:pPr>
            <a:r>
              <a:rPr lang="en-US" sz="2400" b="1" u="sng" dirty="0">
                <a:solidFill>
                  <a:srgbClr val="002060"/>
                </a:solidFill>
              </a:rPr>
              <a:t>Gentle Breathing</a:t>
            </a:r>
          </a:p>
          <a:p>
            <a:pPr>
              <a:buFont typeface="+mj-lt"/>
              <a:buAutoNum type="arabicPeriod"/>
            </a:pPr>
            <a:r>
              <a:rPr lang="en-US" sz="2400" dirty="0">
                <a:solidFill>
                  <a:srgbClr val="002060"/>
                </a:solidFill>
              </a:rPr>
              <a:t>Inhale deeply through your nose…and slowly release the air through your mouth. </a:t>
            </a:r>
          </a:p>
          <a:p>
            <a:pPr>
              <a:buFont typeface="+mj-lt"/>
              <a:buAutoNum type="arabicPeriod"/>
            </a:pPr>
            <a:r>
              <a:rPr lang="en-US" sz="2400" dirty="0">
                <a:solidFill>
                  <a:srgbClr val="002060"/>
                </a:solidFill>
              </a:rPr>
              <a:t>Let’s do it again, filling the lungs like a balloon…and slowly releasing the air. </a:t>
            </a:r>
          </a:p>
          <a:p>
            <a:pPr>
              <a:buAutoNum type="arabicPeriod"/>
            </a:pPr>
            <a:endParaRPr lang="en-US" sz="2400" dirty="0">
              <a:solidFill>
                <a:srgbClr val="002060"/>
              </a:solidFill>
            </a:endParaRPr>
          </a:p>
          <a:p>
            <a:pPr marL="0" indent="0">
              <a:buNone/>
            </a:pPr>
            <a:endParaRPr lang="en-US" sz="2400" b="1" dirty="0">
              <a:solidFill>
                <a:srgbClr val="002060"/>
              </a:solidFill>
            </a:endParaRPr>
          </a:p>
          <a:p>
            <a:pPr marL="0" indent="0">
              <a:buNone/>
            </a:pPr>
            <a:r>
              <a:rPr lang="en-US" sz="2400" b="1" u="sng" dirty="0">
                <a:solidFill>
                  <a:srgbClr val="002060"/>
                </a:solidFill>
              </a:rPr>
              <a:t>Releasing the Shoulders</a:t>
            </a:r>
          </a:p>
          <a:p>
            <a:pPr>
              <a:buFont typeface="+mj-lt"/>
              <a:buAutoNum type="arabicPeriod"/>
            </a:pPr>
            <a:r>
              <a:rPr lang="en-US" sz="2400" dirty="0">
                <a:solidFill>
                  <a:srgbClr val="002060"/>
                </a:solidFill>
              </a:rPr>
              <a:t>Now let’s move our shoulders a bit. Gently raise your shoulders toward your ears as you inhale…and as you exhale, let them drop, like releasing a sigh. </a:t>
            </a:r>
          </a:p>
          <a:p>
            <a:pPr>
              <a:buFont typeface="+mj-lt"/>
              <a:buAutoNum type="arabicPeriod"/>
            </a:pPr>
            <a:r>
              <a:rPr lang="en-US" sz="2400" dirty="0">
                <a:solidFill>
                  <a:srgbClr val="002060"/>
                </a:solidFill>
              </a:rPr>
              <a:t>Let’s repeat it a couple more times, lifting as we inhale… and releasing as we exhale. </a:t>
            </a:r>
          </a:p>
          <a:p>
            <a:pPr marL="0" indent="0">
              <a:lnSpc>
                <a:spcPct val="120000"/>
              </a:lnSpc>
              <a:spcBef>
                <a:spcPts val="0"/>
              </a:spcBef>
              <a:buNone/>
            </a:pPr>
            <a:r>
              <a:rPr lang="en-US" sz="2400" b="1" u="sng" dirty="0">
                <a:solidFill>
                  <a:srgbClr val="002060"/>
                </a:solidFill>
              </a:rPr>
              <a:t>Relaxing the Jaw</a:t>
            </a:r>
          </a:p>
          <a:p>
            <a:pPr>
              <a:buFont typeface="+mj-lt"/>
              <a:buAutoNum type="arabicPeriod"/>
            </a:pPr>
            <a:r>
              <a:rPr lang="en-US" sz="2400" dirty="0">
                <a:solidFill>
                  <a:srgbClr val="002060"/>
                </a:solidFill>
              </a:rPr>
              <a:t>Sometimes we clench our jaw without realizing it. If you feel comfortable, gently move your jaw from side to side. </a:t>
            </a:r>
          </a:p>
          <a:p>
            <a:pPr>
              <a:buFont typeface="+mj-lt"/>
              <a:buAutoNum type="arabicPeriod"/>
            </a:pPr>
            <a:r>
              <a:rPr lang="en-US" sz="2400" dirty="0">
                <a:solidFill>
                  <a:srgbClr val="002060"/>
                </a:solidFill>
              </a:rPr>
              <a:t>You can also open your mouth slightly as if you were yawning and allow any tension to melt away.</a:t>
            </a:r>
          </a:p>
        </p:txBody>
      </p:sp>
      <p:sp>
        <p:nvSpPr>
          <p:cNvPr id="5" name="Chapter Name, if relevant">
            <a:extLst>
              <a:ext uri="{FF2B5EF4-FFF2-40B4-BE49-F238E27FC236}">
                <a16:creationId xmlns:a16="http://schemas.microsoft.com/office/drawing/2014/main" id="{93ABB9CC-11B0-6793-D0B7-0C1A92EFE648}"/>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Grounding</a:t>
            </a:r>
            <a:endParaRPr dirty="0"/>
          </a:p>
        </p:txBody>
      </p:sp>
    </p:spTree>
    <p:extLst>
      <p:ext uri="{BB962C8B-B14F-4D97-AF65-F5344CB8AC3E}">
        <p14:creationId xmlns:p14="http://schemas.microsoft.com/office/powerpoint/2010/main" val="304582008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F59DE-9E2F-1A22-EBE5-49EFF6595A7D}"/>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65A40530-0D28-0CB2-E9E8-ACAF55D65D17}"/>
              </a:ext>
            </a:extLst>
          </p:cNvPr>
          <p:cNvSpPr txBox="1">
            <a:spLocks noGrp="1"/>
          </p:cNvSpPr>
          <p:nvPr>
            <p:ph type="title"/>
          </p:nvPr>
        </p:nvSpPr>
        <p:spPr>
          <a:xfrm>
            <a:off x="1263650" y="4876800"/>
            <a:ext cx="10477500" cy="2108200"/>
          </a:xfrm>
          <a:prstGeom prst="rect">
            <a:avLst/>
          </a:prstGeom>
        </p:spPr>
        <p:txBody>
          <a:bodyPr>
            <a:normAutofit fontScale="90000"/>
          </a:bodyPr>
          <a:lstStyle/>
          <a:p>
            <a:r>
              <a:rPr lang="en-US" dirty="0"/>
              <a:t>Background: Andrea  Fernandez Mendoza from CA Children’s Academy</a:t>
            </a:r>
            <a:endParaRPr dirty="0"/>
          </a:p>
        </p:txBody>
      </p:sp>
    </p:spTree>
    <p:extLst>
      <p:ext uri="{BB962C8B-B14F-4D97-AF65-F5344CB8AC3E}">
        <p14:creationId xmlns:p14="http://schemas.microsoft.com/office/powerpoint/2010/main" val="3243467414"/>
      </p:ext>
    </p:extLst>
  </p:cSld>
  <p:clrMapOvr>
    <a:masterClrMapping/>
  </p:clrMapOvr>
  <p:transition spd="med"/>
</p:sld>
</file>

<file path=ppt/theme/theme1.xml><?xml version="1.0" encoding="utf-8"?>
<a:theme xmlns:a="http://schemas.openxmlformats.org/drawingml/2006/main" name="Editorial">
  <a:themeElements>
    <a:clrScheme name="Editorial">
      <a:dk1>
        <a:srgbClr val="123360"/>
      </a:dk1>
      <a:lt1>
        <a:srgbClr val="3A99FE"/>
      </a:lt1>
      <a:dk2>
        <a:srgbClr val="A7A7A7"/>
      </a:dk2>
      <a:lt2>
        <a:srgbClr val="535353"/>
      </a:lt2>
      <a:accent1>
        <a:srgbClr val="4D76A4"/>
      </a:accent1>
      <a:accent2>
        <a:srgbClr val="729460"/>
      </a:accent2>
      <a:accent3>
        <a:srgbClr val="D6AD40"/>
      </a:accent3>
      <a:accent4>
        <a:srgbClr val="DC7D39"/>
      </a:accent4>
      <a:accent5>
        <a:srgbClr val="C36061"/>
      </a:accent5>
      <a:accent6>
        <a:srgbClr val="7E649B"/>
      </a:accent6>
      <a:hlink>
        <a:srgbClr val="0000FF"/>
      </a:hlink>
      <a:folHlink>
        <a:srgbClr val="FF00FF"/>
      </a:folHlink>
    </a:clrScheme>
    <a:fontScheme name="Editorial">
      <a:majorFont>
        <a:latin typeface="Helvetica Neue"/>
        <a:ea typeface="Helvetica Neue"/>
        <a:cs typeface="Helvetica Neue"/>
      </a:majorFont>
      <a:minorFont>
        <a:latin typeface="Helvetica"/>
        <a:ea typeface="Helvetica"/>
        <a:cs typeface="Helvetica"/>
      </a:minorFont>
    </a:fontScheme>
    <a:fmtScheme name="Edito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EE2C4"/>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t">
        <a:normAutofit/>
      </a:bodyPr>
      <a:lstStyle>
        <a:def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Editorial">
  <a:themeElements>
    <a:clrScheme name="Editorial">
      <a:dk1>
        <a:srgbClr val="000000"/>
      </a:dk1>
      <a:lt1>
        <a:srgbClr val="FFFFFF"/>
      </a:lt1>
      <a:dk2>
        <a:srgbClr val="A7A7A7"/>
      </a:dk2>
      <a:lt2>
        <a:srgbClr val="535353"/>
      </a:lt2>
      <a:accent1>
        <a:srgbClr val="4D76A4"/>
      </a:accent1>
      <a:accent2>
        <a:srgbClr val="729460"/>
      </a:accent2>
      <a:accent3>
        <a:srgbClr val="D6AD40"/>
      </a:accent3>
      <a:accent4>
        <a:srgbClr val="DC7D39"/>
      </a:accent4>
      <a:accent5>
        <a:srgbClr val="C36061"/>
      </a:accent5>
      <a:accent6>
        <a:srgbClr val="7E649B"/>
      </a:accent6>
      <a:hlink>
        <a:srgbClr val="0000FF"/>
      </a:hlink>
      <a:folHlink>
        <a:srgbClr val="FF00FF"/>
      </a:folHlink>
    </a:clrScheme>
    <a:fontScheme name="Editorial">
      <a:majorFont>
        <a:latin typeface="Helvetica Neue"/>
        <a:ea typeface="Helvetica Neue"/>
        <a:cs typeface="Helvetica Neue"/>
      </a:majorFont>
      <a:minorFont>
        <a:latin typeface="Helvetica"/>
        <a:ea typeface="Helvetica"/>
        <a:cs typeface="Helvetica"/>
      </a:minorFont>
    </a:fontScheme>
    <a:fmtScheme name="Edito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EE2C4"/>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t">
        <a:normAutofit/>
      </a:bodyPr>
      <a:lstStyle>
        <a:def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21088</TotalTime>
  <Words>4797</Words>
  <Application>Microsoft Macintosh PowerPoint</Application>
  <PresentationFormat>Custom</PresentationFormat>
  <Paragraphs>471</Paragraphs>
  <Slides>46</Slides>
  <Notes>46</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46</vt:i4>
      </vt:variant>
    </vt:vector>
  </HeadingPairs>
  <TitlesOfParts>
    <vt:vector size="60" baseType="lpstr">
      <vt:lpstr>Arial</vt:lpstr>
      <vt:lpstr>DM Sans</vt:lpstr>
      <vt:lpstr>Georgia</vt:lpstr>
      <vt:lpstr>Helvetica Neue</vt:lpstr>
      <vt:lpstr>Open Sans</vt:lpstr>
      <vt:lpstr>Poppins</vt:lpstr>
      <vt:lpstr>Prompt Medium</vt:lpstr>
      <vt:lpstr>Prompt SemiBold</vt:lpstr>
      <vt:lpstr>Proxima Nova</vt:lpstr>
      <vt:lpstr>Public Sans Medium</vt:lpstr>
      <vt:lpstr>Times New Roman</vt:lpstr>
      <vt:lpstr>Wingdings</vt:lpstr>
      <vt:lpstr>Zapf Dingbats</vt:lpstr>
      <vt:lpstr>Editorial</vt:lpstr>
      <vt:lpstr> Promoting Safe Early Care and Education for All  California AB 495 / Family Preparedness Plan Act</vt:lpstr>
      <vt:lpstr>Welcome  Bienvenidos </vt:lpstr>
      <vt:lpstr>PowerPoint Presentation</vt:lpstr>
      <vt:lpstr>Disclaimer</vt:lpstr>
      <vt:lpstr>Introductions</vt:lpstr>
      <vt:lpstr>Overview </vt:lpstr>
      <vt:lpstr>Grounding</vt:lpstr>
      <vt:lpstr>Gentle Movements to Release Tension</vt:lpstr>
      <vt:lpstr>Background: Andrea  Fernandez Mendoza from CA Children’s Academy</vt:lpstr>
      <vt:lpstr>What Is AB 495?</vt:lpstr>
      <vt:lpstr>About AB 495</vt:lpstr>
      <vt:lpstr>Before vs. After AB 495</vt:lpstr>
      <vt:lpstr>Who Is Covered By AB 495?</vt:lpstr>
      <vt:lpstr>Does AB 495 apply to my child care program?</vt:lpstr>
      <vt:lpstr>What Does AB 495 Require?</vt:lpstr>
      <vt:lpstr>How can I comply with the law?</vt:lpstr>
      <vt:lpstr>Only ask for necessary information. Do not ask for…</vt:lpstr>
      <vt:lpstr>Instead, ask for…</vt:lpstr>
      <vt:lpstr>Only share what is required or authorized by law</vt:lpstr>
      <vt:lpstr>Require immigration agents to present judicial warrants before entry </vt:lpstr>
      <vt:lpstr>Judicial Warrants</vt:lpstr>
      <vt:lpstr>Ask parents/guardians to update emergency contact information regularly </vt:lpstr>
      <vt:lpstr>Report law enforcement visits and information requests</vt:lpstr>
      <vt:lpstr>Share Model Policies with parents/guardians</vt:lpstr>
      <vt:lpstr>Model Policies </vt:lpstr>
      <vt:lpstr>Model Policies</vt:lpstr>
      <vt:lpstr>Model Policies</vt:lpstr>
      <vt:lpstr>Model Policies</vt:lpstr>
      <vt:lpstr>Model Policies</vt:lpstr>
      <vt:lpstr>Model Policies</vt:lpstr>
      <vt:lpstr>Model Policies</vt:lpstr>
      <vt:lpstr>Model Policies</vt:lpstr>
      <vt:lpstr>Recommended Practices &amp; What To Do If Immigration Agents Are At The Door</vt:lpstr>
      <vt:lpstr>Recommended Practices for Your Child Care Program</vt:lpstr>
      <vt:lpstr>So, immigration agents are at the door…</vt:lpstr>
      <vt:lpstr>What if immigration agents stop and question me?</vt:lpstr>
      <vt:lpstr> Compliance Checklist</vt:lpstr>
      <vt:lpstr>Compliance Checklist</vt:lpstr>
      <vt:lpstr>Takeaways</vt:lpstr>
      <vt:lpstr>Main Takeaways</vt:lpstr>
      <vt:lpstr>Resources</vt:lpstr>
      <vt:lpstr>Helpful Resources</vt:lpstr>
      <vt:lpstr>Additional Resources</vt:lpstr>
      <vt:lpstr>Rapid Response Hotlines </vt:lpstr>
      <vt:lpstr>Webinar Evaluation &amp; Raffle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Sandra</dc:creator>
  <cp:lastModifiedBy>Liza Davis</cp:lastModifiedBy>
  <cp:revision>132</cp:revision>
  <cp:lastPrinted>2026-03-17T22:31:59Z</cp:lastPrinted>
  <dcterms:modified xsi:type="dcterms:W3CDTF">2026-06-23T19:14:21Z</dcterms:modified>
</cp:coreProperties>
</file>