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8"/>
  </p:notesMasterIdLst>
  <p:sldIdLst>
    <p:sldId id="256" r:id="rId2"/>
    <p:sldId id="662" r:id="rId3"/>
    <p:sldId id="663" r:id="rId4"/>
    <p:sldId id="258" r:id="rId5"/>
    <p:sldId id="654" r:id="rId6"/>
    <p:sldId id="540" r:id="rId7"/>
    <p:sldId id="657" r:id="rId8"/>
    <p:sldId id="658" r:id="rId9"/>
    <p:sldId id="653" r:id="rId10"/>
    <p:sldId id="603" r:id="rId11"/>
    <p:sldId id="622" r:id="rId12"/>
    <p:sldId id="623" r:id="rId13"/>
    <p:sldId id="624" r:id="rId14"/>
    <p:sldId id="625" r:id="rId15"/>
    <p:sldId id="626" r:id="rId16"/>
    <p:sldId id="632" r:id="rId17"/>
    <p:sldId id="627" r:id="rId18"/>
    <p:sldId id="633" r:id="rId19"/>
    <p:sldId id="628" r:id="rId20"/>
    <p:sldId id="629" r:id="rId21"/>
    <p:sldId id="576" r:id="rId22"/>
    <p:sldId id="630" r:id="rId23"/>
    <p:sldId id="631" r:id="rId24"/>
    <p:sldId id="646" r:id="rId25"/>
    <p:sldId id="656" r:id="rId26"/>
    <p:sldId id="636" r:id="rId27"/>
    <p:sldId id="648" r:id="rId28"/>
    <p:sldId id="647" r:id="rId29"/>
    <p:sldId id="649" r:id="rId30"/>
    <p:sldId id="650" r:id="rId31"/>
    <p:sldId id="651" r:id="rId32"/>
    <p:sldId id="652" r:id="rId33"/>
    <p:sldId id="655" r:id="rId34"/>
    <p:sldId id="634" r:id="rId35"/>
    <p:sldId id="660" r:id="rId36"/>
    <p:sldId id="659" r:id="rId37"/>
    <p:sldId id="635" r:id="rId38"/>
    <p:sldId id="637" r:id="rId39"/>
    <p:sldId id="638" r:id="rId40"/>
    <p:sldId id="639" r:id="rId41"/>
    <p:sldId id="641" r:id="rId42"/>
    <p:sldId id="642" r:id="rId43"/>
    <p:sldId id="589" r:id="rId44"/>
    <p:sldId id="661" r:id="rId45"/>
    <p:sldId id="260" r:id="rId46"/>
    <p:sldId id="640" r:id="rId47"/>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1pPr>
    <a:lvl2pPr marL="1042734" marR="0" indent="-534736"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2pPr>
    <a:lvl3pPr marL="1550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3pPr>
    <a:lvl4pPr marL="2058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4pPr>
    <a:lvl5pPr marL="2566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5pPr>
    <a:lvl6pPr marL="3074734"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6pPr>
    <a:lvl7pPr marL="3582735" marR="0" indent="-534734"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7pPr>
    <a:lvl8pPr marL="4090735" marR="0" indent="-534735"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8pPr>
    <a:lvl9pPr marL="4598735" marR="0" indent="-534735" algn="l" defTabSz="584200" rtl="0" fontAlgn="auto" latinLnBrk="0" hangingPunct="0">
      <a:lnSpc>
        <a:spcPct val="100000"/>
      </a:lnSpc>
      <a:spcBef>
        <a:spcPts val="4000"/>
      </a:spcBef>
      <a:spcAft>
        <a:spcPts val="0"/>
      </a:spcAft>
      <a:buClr>
        <a:srgbClr val="006ED0"/>
      </a:buClr>
      <a:buSzPct val="7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ndra Antunez" initials="SA" lastIdx="2" clrIdx="0">
    <p:extLst>
      <p:ext uri="{19B8F6BF-5375-455C-9EA6-DF929625EA0E}">
        <p15:presenceInfo xmlns:p15="http://schemas.microsoft.com/office/powerpoint/2012/main" userId="03ac091618b205e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00"/>
    <a:srgbClr val="3A9A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CFD5E0"/>
          </a:solidFill>
        </a:fill>
      </a:tcStyle>
    </a:wholeTbl>
    <a:band2H>
      <a:tcTxStyle/>
      <a:tcStyle>
        <a:tcBdr/>
        <a:fill>
          <a:solidFill>
            <a:srgbClr val="E8EBF0"/>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1"/>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1"/>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1"/>
          </a:solidFill>
        </a:fill>
      </a:tcStyle>
    </a:firstRow>
  </a:tblStyle>
  <a:tblStyle styleId="{C7B018BB-80A7-4F77-B60F-C8B233D01FF8}"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F0E2CD"/>
          </a:solidFill>
        </a:fill>
      </a:tcStyle>
    </a:wholeTbl>
    <a:band2H>
      <a:tcTxStyle/>
      <a:tcStyle>
        <a:tcBdr/>
        <a:fill>
          <a:solidFill>
            <a:srgbClr val="F7F1E8"/>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3"/>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3"/>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3"/>
          </a:solidFill>
        </a:fill>
      </a:tcStyle>
    </a:firstRow>
  </a:tblStyle>
  <a:tblStyle styleId="{EEE7283C-3CF3-47DC-8721-378D4A62B228}"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D7D2DE"/>
          </a:solidFill>
        </a:fill>
      </a:tcStyle>
    </a:wholeTbl>
    <a:band2H>
      <a:tcTxStyle/>
      <a:tcStyle>
        <a:tcBdr/>
        <a:fill>
          <a:solidFill>
            <a:srgbClr val="ECEAEF"/>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6"/>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6"/>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chemeClr val="accent6"/>
          </a:solidFill>
        </a:fill>
      </a:tcStyle>
    </a:firstRow>
  </a:tblStyle>
  <a:tblStyle styleId="{CF821DB8-F4EB-4A41-A1BA-3FCAFE7338EE}" styleName="">
    <a:tblBg/>
    <a:wholeTbl>
      <a:tcTxStyle b="off" i="off">
        <a:fontRef idx="minor">
          <a:srgbClr val="3A99FE"/>
        </a:fontRef>
        <a:srgbClr val="3A99FE"/>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7EFFF"/>
          </a:solidFill>
        </a:fill>
      </a:tcStyle>
    </a:wholeTbl>
    <a:band2H>
      <a:tcTxStyle/>
      <a:tcStyle>
        <a:tcBdr/>
        <a:fill>
          <a:solidFill>
            <a:srgbClr val="FEE2C4"/>
          </a:solidFill>
        </a:fill>
      </a:tcStyle>
    </a:band2H>
    <a:firstCol>
      <a:tcTxStyle b="on" i="off">
        <a:fontRef idx="minor">
          <a:srgbClr val="FEE2C4"/>
        </a:fontRef>
        <a:srgbClr val="FEE2C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3A99FE"/>
        </a:fontRef>
        <a:srgbClr val="3A99FE"/>
      </a:tcTxStyle>
      <a:tcStyle>
        <a:tcBdr>
          <a:left>
            <a:ln w="12700" cap="flat">
              <a:noFill/>
              <a:miter lim="400000"/>
            </a:ln>
          </a:left>
          <a:right>
            <a:ln w="12700" cap="flat">
              <a:noFill/>
              <a:miter lim="400000"/>
            </a:ln>
          </a:right>
          <a:top>
            <a:ln w="50800" cap="flat">
              <a:solidFill>
                <a:srgbClr val="3A99FE"/>
              </a:solidFill>
              <a:prstDash val="solid"/>
              <a:round/>
            </a:ln>
          </a:top>
          <a:bottom>
            <a:ln w="25400" cap="flat">
              <a:solidFill>
                <a:srgbClr val="3A99FE"/>
              </a:solidFill>
              <a:prstDash val="solid"/>
              <a:round/>
            </a:ln>
          </a:bottom>
          <a:insideH>
            <a:ln w="12700" cap="flat">
              <a:noFill/>
              <a:miter lim="400000"/>
            </a:ln>
          </a:insideH>
          <a:insideV>
            <a:ln w="12700" cap="flat">
              <a:noFill/>
              <a:miter lim="400000"/>
            </a:ln>
          </a:insideV>
        </a:tcBdr>
        <a:fill>
          <a:solidFill>
            <a:srgbClr val="FEE2C4"/>
          </a:solidFill>
        </a:fill>
      </a:tcStyle>
    </a:lastRow>
    <a:firstRow>
      <a:tcTxStyle b="on" i="off">
        <a:fontRef idx="minor">
          <a:srgbClr val="FEE2C4"/>
        </a:fontRef>
        <a:srgbClr val="FEE2C4"/>
      </a:tcTxStyle>
      <a:tcStyle>
        <a:tcBdr>
          <a:left>
            <a:ln w="12700" cap="flat">
              <a:noFill/>
              <a:miter lim="400000"/>
            </a:ln>
          </a:left>
          <a:right>
            <a:ln w="12700" cap="flat">
              <a:noFill/>
              <a:miter lim="400000"/>
            </a:ln>
          </a:right>
          <a:top>
            <a:ln w="25400" cap="flat">
              <a:solidFill>
                <a:srgbClr val="3A99FE"/>
              </a:solidFill>
              <a:prstDash val="solid"/>
              <a:round/>
            </a:ln>
          </a:top>
          <a:bottom>
            <a:ln w="25400" cap="flat">
              <a:solidFill>
                <a:srgbClr val="3A99FE"/>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3A99FE"/>
        </a:fontRef>
        <a:srgbClr val="3A99FE"/>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CDDDFF"/>
          </a:solidFill>
        </a:fill>
      </a:tcStyle>
    </a:wholeTbl>
    <a:band2H>
      <a:tcTxStyle/>
      <a:tcStyle>
        <a:tcBdr/>
        <a:fill>
          <a:solidFill>
            <a:srgbClr val="E7EFFF"/>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3A99FE"/>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381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3A99FE"/>
          </a:solid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381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3A99FE"/>
          </a:solidFill>
        </a:fill>
      </a:tcStyle>
    </a:firstRow>
  </a:tblStyle>
  <a:tblStyle styleId="{2708684C-4D16-4618-839F-0558EEFCDFE6}" styleName="">
    <a:tblBg/>
    <a:wholeTbl>
      <a:tcTxStyle b="off"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FEE2C4">
              <a:alpha val="20000"/>
            </a:srgbClr>
          </a:solidFill>
        </a:fill>
      </a:tcStyle>
    </a:wholeTbl>
    <a:band2H>
      <a:tcTxStyle/>
      <a:tcStyle>
        <a:tcBdr/>
        <a:fill>
          <a:solidFill>
            <a:srgbClr val="FFFFFF"/>
          </a:solidFill>
        </a:fill>
      </a:tcStyle>
    </a:band2H>
    <a:firstCol>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solidFill>
            <a:srgbClr val="FEE2C4">
              <a:alpha val="20000"/>
            </a:srgbClr>
          </a:solidFill>
        </a:fill>
      </a:tcStyle>
    </a:firstCol>
    <a:la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50800" cap="flat">
              <a:solidFill>
                <a:srgbClr val="FEE2C4"/>
              </a:solidFill>
              <a:prstDash val="solid"/>
              <a:round/>
            </a:ln>
          </a:top>
          <a:bottom>
            <a:ln w="127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noFill/>
        </a:fill>
      </a:tcStyle>
    </a:lastRow>
    <a:firstRow>
      <a:tcTxStyle b="on" i="off">
        <a:fontRef idx="minor">
          <a:srgbClr val="FEE2C4"/>
        </a:fontRef>
        <a:srgbClr val="FEE2C4"/>
      </a:tcTxStyle>
      <a:tcStyle>
        <a:tcBdr>
          <a:left>
            <a:ln w="12700" cap="flat">
              <a:solidFill>
                <a:srgbClr val="FEE2C4"/>
              </a:solidFill>
              <a:prstDash val="solid"/>
              <a:round/>
            </a:ln>
          </a:left>
          <a:right>
            <a:ln w="12700" cap="flat">
              <a:solidFill>
                <a:srgbClr val="FEE2C4"/>
              </a:solidFill>
              <a:prstDash val="solid"/>
              <a:round/>
            </a:ln>
          </a:right>
          <a:top>
            <a:ln w="12700" cap="flat">
              <a:solidFill>
                <a:srgbClr val="FEE2C4"/>
              </a:solidFill>
              <a:prstDash val="solid"/>
              <a:round/>
            </a:ln>
          </a:top>
          <a:bottom>
            <a:ln w="25400" cap="flat">
              <a:solidFill>
                <a:srgbClr val="FEE2C4"/>
              </a:solidFill>
              <a:prstDash val="solid"/>
              <a:round/>
            </a:ln>
          </a:bottom>
          <a:insideH>
            <a:ln w="12700" cap="flat">
              <a:solidFill>
                <a:srgbClr val="FEE2C4"/>
              </a:solidFill>
              <a:prstDash val="solid"/>
              <a:round/>
            </a:ln>
          </a:insideH>
          <a:insideV>
            <a:ln w="12700" cap="flat">
              <a:solidFill>
                <a:srgbClr val="FEE2C4"/>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63401" autoAdjust="0"/>
  </p:normalViewPr>
  <p:slideViewPr>
    <p:cSldViewPr snapToGrid="0">
      <p:cViewPr varScale="1">
        <p:scale>
          <a:sx n="55" d="100"/>
          <a:sy n="55" d="100"/>
        </p:scale>
        <p:origin x="2648" y="200"/>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0" name="Shape 100"/>
          <p:cNvSpPr>
            <a:spLocks noGrp="1" noRot="1" noChangeAspect="1"/>
          </p:cNvSpPr>
          <p:nvPr>
            <p:ph type="sldImg"/>
          </p:nvPr>
        </p:nvSpPr>
        <p:spPr>
          <a:xfrm>
            <a:off x="1143000" y="685800"/>
            <a:ext cx="4572000" cy="3429000"/>
          </a:xfrm>
          <a:prstGeom prst="rect">
            <a:avLst/>
          </a:prstGeom>
        </p:spPr>
        <p:txBody>
          <a:bodyPr/>
          <a:lstStyle/>
          <a:p>
            <a:endParaRPr/>
          </a:p>
        </p:txBody>
      </p:sp>
      <p:sp>
        <p:nvSpPr>
          <p:cNvPr id="101" name="Shape 101"/>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oag.ca.gov/system/files/media/ece-childcare-guidance-model-policies-public.pdf"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457200" eaLnBrk="1" fontAlgn="auto" latinLnBrk="0" hangingPunct="1">
              <a:lnSpc>
                <a:spcPct val="117999"/>
              </a:lnSpc>
              <a:spcBef>
                <a:spcPct val="0"/>
              </a:spcBef>
              <a:spcAft>
                <a:spcPts val="0"/>
              </a:spcAft>
              <a:buClrTx/>
              <a:buSzTx/>
              <a:buFontTx/>
              <a:buNone/>
              <a:tabLst/>
              <a:defRPr/>
            </a:pPr>
            <a:r>
              <a:rPr lang="en-US" altLang="en-US" sz="2000" dirty="0">
                <a:latin typeface="Georgia" panose="02040502050405020303" pitchFamily="18" charset="0"/>
                <a:cs typeface="Times New Roman" panose="02020603050405020304" pitchFamily="18" charset="0"/>
              </a:rPr>
              <a:t>Depending on the presentation: Explain the translation/simultaneous</a:t>
            </a:r>
            <a:r>
              <a:rPr lang="en-US" altLang="en-US" sz="2000" baseline="0" dirty="0">
                <a:latin typeface="Georgia" panose="02040502050405020303" pitchFamily="18" charset="0"/>
                <a:cs typeface="Times New Roman" panose="02020603050405020304" pitchFamily="18" charset="0"/>
              </a:rPr>
              <a:t> interpretation; How to get to language channel. We will send out the slides after. We are recording. </a:t>
            </a:r>
          </a:p>
          <a:p>
            <a:pPr eaLnBrk="1" hangingPunct="1">
              <a:spcBef>
                <a:spcPct val="0"/>
              </a:spcBef>
            </a:pPr>
            <a:endParaRPr lang="en-US" altLang="en-US" sz="200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Why we decided to do the presentation? What does this presentation cover?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We want to inform childcare providers about the AB 495 -  the Family Preparedness Plan Act – what it is, who it applies to, your rights as providers, and how to create policies for your childcare business to ensure that you’re following the new law.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We also want to arm childcare business owners and staff with the knowledge of what their rights and responsibilities are if ICE appear.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Also want to honor the knowledge in the room, many of you have lived experience with ICE.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pPr eaLnBrk="1" hangingPunct="1">
              <a:spcBef>
                <a:spcPct val="0"/>
              </a:spcBef>
            </a:pPr>
            <a:r>
              <a:rPr lang="en-US" altLang="en-US" sz="2000" baseline="0" dirty="0">
                <a:latin typeface="Georgia" panose="02040502050405020303" pitchFamily="18" charset="0"/>
                <a:cs typeface="Times New Roman" panose="02020603050405020304" pitchFamily="18" charset="0"/>
              </a:rPr>
              <a:t>Please feel free to put questions in the chat as we go on and we will have time at the end for Q&amp;A. </a:t>
            </a:r>
          </a:p>
          <a:p>
            <a:pPr eaLnBrk="1" hangingPunct="1">
              <a:spcBef>
                <a:spcPct val="0"/>
              </a:spcBef>
            </a:pPr>
            <a:endParaRPr lang="en-US" altLang="en-US" sz="2000" baseline="0" dirty="0">
              <a:latin typeface="Georgia" panose="02040502050405020303"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3547154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86895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DF1D4-F863-41DE-F536-76E27FA50A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67DE20-51FB-E891-382B-F745EDF4F6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FCD561-283E-241C-8856-FE27E549C1D6}"/>
              </a:ext>
            </a:extLst>
          </p:cNvPr>
          <p:cNvSpPr>
            <a:spLocks noGrp="1"/>
          </p:cNvSpPr>
          <p:nvPr>
            <p:ph type="body" idx="1"/>
          </p:nvPr>
        </p:nvSpPr>
        <p:spPr/>
        <p:txBody>
          <a:bodyPr/>
          <a:lstStyle/>
          <a:p>
            <a:r>
              <a:rPr lang="en-US" baseline="0" dirty="0"/>
              <a:t>CB</a:t>
            </a:r>
          </a:p>
          <a:p>
            <a:endParaRPr lang="en-US" baseline="0" dirty="0"/>
          </a:p>
          <a:p>
            <a:r>
              <a:rPr lang="en-US" baseline="0" dirty="0"/>
              <a:t>Last year, California passed a new law called the Family Preparedness Act of 2025 (AB 495) to protect family privacy and children’s well-being. It became effective January 1</a:t>
            </a:r>
            <a:r>
              <a:rPr lang="en-US" baseline="30000" dirty="0"/>
              <a:t>st</a:t>
            </a:r>
            <a:r>
              <a:rPr lang="en-US" baseline="0" dirty="0"/>
              <a:t> of this year (2026). </a:t>
            </a:r>
          </a:p>
          <a:p>
            <a:endParaRPr lang="en-US" baseline="0" dirty="0"/>
          </a:p>
          <a:p>
            <a:pPr marL="0" marR="0" lvl="0" indent="0" defTabSz="457200" eaLnBrk="1" fontAlgn="auto" latinLnBrk="0" hangingPunct="1">
              <a:lnSpc>
                <a:spcPct val="117999"/>
              </a:lnSpc>
              <a:spcBef>
                <a:spcPts val="0"/>
              </a:spcBef>
              <a:spcAft>
                <a:spcPts val="0"/>
              </a:spcAft>
              <a:buClrTx/>
              <a:buSzTx/>
              <a:buFontTx/>
              <a:buNone/>
              <a:tabLst/>
              <a:defRPr/>
            </a:pPr>
            <a:r>
              <a:rPr lang="en-US" baseline="0" dirty="0"/>
              <a:t>The law is designed to ensure the safety and privacy of children and families as well as the accessibility of childcare homes and centers regardless of a family’s immigration status. </a:t>
            </a:r>
          </a:p>
          <a:p>
            <a:endParaRPr lang="en-US" baseline="0" dirty="0"/>
          </a:p>
          <a:p>
            <a:pPr marL="0" marR="0" lvl="0" indent="0" defTabSz="457200" eaLnBrk="1" fontAlgn="auto" latinLnBrk="0" hangingPunct="1">
              <a:lnSpc>
                <a:spcPct val="117999"/>
              </a:lnSpc>
              <a:spcBef>
                <a:spcPts val="0"/>
              </a:spcBef>
              <a:spcAft>
                <a:spcPts val="0"/>
              </a:spcAft>
              <a:buClrTx/>
              <a:buSzTx/>
              <a:buFontTx/>
              <a:buNone/>
              <a:tabLst/>
              <a:defRPr/>
            </a:pPr>
            <a:r>
              <a:rPr lang="en-US" baseline="0" dirty="0"/>
              <a:t>It was created to protect the continuity of care for children, reduce fear for families, help providers respond lawfully, preserve trust in childcare settings, and keep the focus on child safety rather than enforcement. </a:t>
            </a:r>
          </a:p>
          <a:p>
            <a:endParaRPr lang="en-US" baseline="0" dirty="0"/>
          </a:p>
          <a:p>
            <a:r>
              <a:rPr lang="en-US" baseline="0" dirty="0"/>
              <a:t>The law requires the California Attorney General to issue model policies for childcare providers. Only certain types of providers are required to adopt these policies. In the coming slides, we’ll tell you which providers this law explicitly applies to and when those providers are required to adopt the model policies. </a:t>
            </a:r>
          </a:p>
          <a:p>
            <a:endParaRPr lang="en-US" baseline="0" dirty="0"/>
          </a:p>
          <a:p>
            <a:r>
              <a:rPr lang="en-US" baseline="0" dirty="0"/>
              <a:t>However, it’s recommended that all providers adopt these or similar policies to partner in creating safe and protective environments for children and families and to comply with the law. </a:t>
            </a:r>
          </a:p>
          <a:p>
            <a:endParaRPr lang="en-US" baseline="0" dirty="0"/>
          </a:p>
          <a:p>
            <a:r>
              <a:rPr lang="en-US" baseline="0" dirty="0"/>
              <a:t>The law also encourages families to plan for emergencies – for example, who will care for a child in the event that a parent is detained </a:t>
            </a:r>
          </a:p>
        </p:txBody>
      </p:sp>
    </p:spTree>
    <p:extLst>
      <p:ext uri="{BB962C8B-B14F-4D97-AF65-F5344CB8AC3E}">
        <p14:creationId xmlns:p14="http://schemas.microsoft.com/office/powerpoint/2010/main" val="273366991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51097-1D87-A644-6785-44043678E4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FAA47E-1971-ECEC-BC90-6D5D97414C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59CE0-DDA8-5D4E-FDA8-2F44155A0CCD}"/>
              </a:ext>
            </a:extLst>
          </p:cNvPr>
          <p:cNvSpPr>
            <a:spLocks noGrp="1"/>
          </p:cNvSpPr>
          <p:nvPr>
            <p:ph type="body" idx="1"/>
          </p:nvPr>
        </p:nvSpPr>
        <p:spPr/>
        <p:txBody>
          <a:bodyPr/>
          <a:lstStyle/>
          <a:p>
            <a:r>
              <a:rPr lang="en-US" baseline="0" dirty="0"/>
              <a:t>CB</a:t>
            </a:r>
          </a:p>
          <a:p>
            <a:endParaRPr lang="en-US" baseline="0" dirty="0"/>
          </a:p>
          <a:p>
            <a:r>
              <a:rPr lang="en-US" baseline="0" dirty="0"/>
              <a:t>AB 495 equips childcare providers with clear policies to safeguard family privacy and shield children from the impacts of immigration enforcement. </a:t>
            </a:r>
          </a:p>
          <a:p>
            <a:endParaRPr lang="en-US" b="1" baseline="0" dirty="0"/>
          </a:p>
          <a:p>
            <a:pPr rtl="0"/>
            <a:r>
              <a:rPr lang="en-US" sz="2200" b="1" i="0" u="none" strike="noStrike" dirty="0">
                <a:effectLst/>
                <a:latin typeface="+mj-lt"/>
                <a:ea typeface="+mj-ea"/>
                <a:cs typeface="+mj-cs"/>
                <a:sym typeface="Helvetica Neue"/>
              </a:rPr>
              <a:t>Before AB 495:</a:t>
            </a:r>
            <a:endParaRPr lang="en-US" b="1" dirty="0">
              <a:effectLst/>
            </a:endParaRPr>
          </a:p>
          <a:p>
            <a:pPr rtl="0" fontAlgn="base"/>
            <a:r>
              <a:rPr lang="en-US" sz="2200" b="0" i="0" u="none" strike="noStrike" dirty="0">
                <a:effectLst/>
                <a:latin typeface="+mj-lt"/>
                <a:ea typeface="+mj-ea"/>
                <a:cs typeface="+mj-cs"/>
                <a:sym typeface="Helvetica Neue"/>
              </a:rPr>
              <a:t>No comprehensive child-care-specific immigration response framework</a:t>
            </a:r>
          </a:p>
          <a:p>
            <a:pPr rtl="0" fontAlgn="base"/>
            <a:r>
              <a:rPr lang="en-US" sz="2200" b="0" i="0" u="none" strike="noStrike" dirty="0">
                <a:effectLst/>
                <a:latin typeface="+mj-lt"/>
                <a:ea typeface="+mj-ea"/>
                <a:cs typeface="+mj-cs"/>
                <a:sym typeface="Helvetica Neue"/>
              </a:rPr>
              <a:t>Inconsistent practices across facilities</a:t>
            </a:r>
          </a:p>
          <a:p>
            <a:pPr rtl="0" fontAlgn="base"/>
            <a:r>
              <a:rPr lang="en-US" sz="2200" b="0" i="0" u="none" strike="noStrike" dirty="0">
                <a:effectLst/>
                <a:latin typeface="+mj-lt"/>
                <a:ea typeface="+mj-ea"/>
                <a:cs typeface="+mj-cs"/>
                <a:sym typeface="Helvetica Neue"/>
              </a:rPr>
              <a:t>Less clarity for staff responding to ICE requests</a:t>
            </a:r>
          </a:p>
          <a:p>
            <a:pPr rtl="0" fontAlgn="base"/>
            <a:r>
              <a:rPr lang="en-US" sz="2200" b="0" i="0" u="none" strike="noStrike" dirty="0">
                <a:effectLst/>
                <a:latin typeface="+mj-lt"/>
                <a:ea typeface="+mj-ea"/>
                <a:cs typeface="+mj-cs"/>
                <a:sym typeface="Helvetica Neue"/>
              </a:rPr>
              <a:t>Limited formal preparedness expectations</a:t>
            </a:r>
          </a:p>
          <a:p>
            <a:pPr rtl="0" fontAlgn="base"/>
            <a:endParaRPr lang="en-US" sz="2200" b="0" i="0" u="none" strike="noStrike" dirty="0">
              <a:effectLst/>
              <a:latin typeface="+mj-lt"/>
              <a:ea typeface="+mj-ea"/>
              <a:cs typeface="+mj-cs"/>
              <a:sym typeface="Helvetica Neue"/>
            </a:endParaRPr>
          </a:p>
          <a:p>
            <a:pPr rtl="0"/>
            <a:r>
              <a:rPr lang="en-US" sz="2200" b="1" i="0" u="none" strike="noStrike" dirty="0">
                <a:effectLst/>
                <a:latin typeface="+mj-lt"/>
                <a:ea typeface="+mj-ea"/>
                <a:cs typeface="+mj-cs"/>
                <a:sym typeface="Helvetica Neue"/>
              </a:rPr>
              <a:t>After AB 495:</a:t>
            </a:r>
            <a:endParaRPr lang="en-US" b="1" dirty="0">
              <a:effectLst/>
            </a:endParaRPr>
          </a:p>
          <a:p>
            <a:pPr rtl="0" fontAlgn="base"/>
            <a:r>
              <a:rPr lang="en-US" sz="2200" b="0" i="0" u="none" strike="noStrike" dirty="0">
                <a:effectLst/>
                <a:latin typeface="+mj-lt"/>
                <a:ea typeface="+mj-ea"/>
                <a:cs typeface="+mj-cs"/>
                <a:sym typeface="Helvetica Neue"/>
              </a:rPr>
              <a:t>Clear model policies</a:t>
            </a:r>
          </a:p>
          <a:p>
            <a:pPr rtl="0" fontAlgn="base"/>
            <a:r>
              <a:rPr lang="en-US" sz="2200" b="0" i="0" u="none" strike="noStrike" dirty="0">
                <a:effectLst/>
                <a:latin typeface="+mj-lt"/>
                <a:ea typeface="+mj-ea"/>
                <a:cs typeface="+mj-cs"/>
                <a:sym typeface="Helvetica Neue"/>
              </a:rPr>
              <a:t>Stronger emergency contact planning</a:t>
            </a:r>
          </a:p>
          <a:p>
            <a:pPr rtl="0" fontAlgn="base"/>
            <a:r>
              <a:rPr lang="en-US" sz="2200" b="0" i="0" u="none" strike="noStrike" dirty="0">
                <a:effectLst/>
                <a:latin typeface="+mj-lt"/>
                <a:ea typeface="+mj-ea"/>
                <a:cs typeface="+mj-cs"/>
                <a:sym typeface="Helvetica Neue"/>
              </a:rPr>
              <a:t>Generally prohibits collection unless legally required</a:t>
            </a:r>
          </a:p>
          <a:p>
            <a:pPr rtl="0" fontAlgn="base"/>
            <a:r>
              <a:rPr lang="en-US" sz="2200" b="0" i="0" u="none" strike="noStrike" dirty="0">
                <a:effectLst/>
                <a:latin typeface="+mj-lt"/>
                <a:ea typeface="+mj-ea"/>
                <a:cs typeface="+mj-cs"/>
                <a:sym typeface="Helvetica Neue"/>
              </a:rPr>
              <a:t>Formal response guidance for enforcement requests</a:t>
            </a:r>
          </a:p>
          <a:p>
            <a:endParaRPr lang="en-US" baseline="0" dirty="0"/>
          </a:p>
        </p:txBody>
      </p:sp>
    </p:spTree>
    <p:extLst>
      <p:ext uri="{BB962C8B-B14F-4D97-AF65-F5344CB8AC3E}">
        <p14:creationId xmlns:p14="http://schemas.microsoft.com/office/powerpoint/2010/main" val="1345553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7972442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7DAC1-0D54-ADFA-2324-747F67431D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316FFA-2B49-F893-F122-3FB082D618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8CEA72-B237-B155-F153-AADE308D161B}"/>
              </a:ext>
            </a:extLst>
          </p:cNvPr>
          <p:cNvSpPr>
            <a:spLocks noGrp="1"/>
          </p:cNvSpPr>
          <p:nvPr>
            <p:ph type="body" idx="1"/>
          </p:nvPr>
        </p:nvSpPr>
        <p:spPr/>
        <p:txBody>
          <a:bodyPr/>
          <a:lstStyle/>
          <a:p>
            <a:r>
              <a:rPr lang="en-US" baseline="0" dirty="0"/>
              <a:t>CB</a:t>
            </a:r>
          </a:p>
          <a:p>
            <a:endParaRPr lang="en-US" baseline="0" dirty="0"/>
          </a:p>
          <a:p>
            <a:r>
              <a:rPr lang="en-US" baseline="0" dirty="0"/>
              <a:t>While AB 495 specifically requires certain childcare businesses to adopt the Attorney General’s model policies, it is recommended that all childcare providers adopt these or similar policies to ensure that children and families are protected from the impacts of immigration enforcement. </a:t>
            </a:r>
          </a:p>
          <a:p>
            <a:endParaRPr lang="en-US" baseline="0" dirty="0"/>
          </a:p>
          <a:p>
            <a:r>
              <a:rPr lang="en-US" b="1" baseline="0" dirty="0"/>
              <a:t>Who must follow:</a:t>
            </a:r>
          </a:p>
          <a:p>
            <a:pPr marL="0" marR="0" lvl="0" indent="0" defTabSz="457200" eaLnBrk="1" fontAlgn="auto" latinLnBrk="0" hangingPunct="1">
              <a:lnSpc>
                <a:spcPct val="117999"/>
              </a:lnSpc>
              <a:spcBef>
                <a:spcPts val="0"/>
              </a:spcBef>
              <a:spcAft>
                <a:spcPts val="0"/>
              </a:spcAft>
              <a:buClrTx/>
              <a:buSzTx/>
              <a:buFontTx/>
              <a:buNone/>
              <a:tabLst/>
              <a:defRPr/>
            </a:pPr>
            <a:r>
              <a:rPr lang="en-US" b="0" baseline="0" dirty="0"/>
              <a:t>California State Preschool Programs – licensed and licensed-exempt – </a:t>
            </a:r>
            <a:r>
              <a:rPr lang="en-US" b="1" baseline="0" dirty="0"/>
              <a:t>must</a:t>
            </a:r>
            <a:r>
              <a:rPr lang="en-US" b="0" baseline="0" dirty="0"/>
              <a:t> adopt policies by July 1, 2026</a:t>
            </a:r>
          </a:p>
          <a:p>
            <a:pPr marL="0" marR="0" lvl="0" indent="0" defTabSz="457200" eaLnBrk="1" fontAlgn="auto" latinLnBrk="0" hangingPunct="1">
              <a:lnSpc>
                <a:spcPct val="117999"/>
              </a:lnSpc>
              <a:spcBef>
                <a:spcPts val="0"/>
              </a:spcBef>
              <a:spcAft>
                <a:spcPts val="0"/>
              </a:spcAft>
              <a:buClrTx/>
              <a:buSzTx/>
              <a:buFontTx/>
              <a:buNone/>
              <a:tabLst/>
              <a:defRPr/>
            </a:pPr>
            <a:endParaRPr lang="en-US" b="0" baseline="0" dirty="0"/>
          </a:p>
          <a:p>
            <a:pPr marL="0" marR="0" lvl="0" indent="0" defTabSz="457200" rtl="0" eaLnBrk="1" fontAlgn="auto" latinLnBrk="0" hangingPunct="1">
              <a:lnSpc>
                <a:spcPct val="117999"/>
              </a:lnSpc>
              <a:spcBef>
                <a:spcPts val="0"/>
              </a:spcBef>
              <a:spcAft>
                <a:spcPts val="0"/>
              </a:spcAft>
              <a:buClrTx/>
              <a:buSzTx/>
              <a:buFontTx/>
              <a:buNone/>
              <a:tabLst/>
              <a:defRPr/>
            </a:pPr>
            <a:r>
              <a:rPr lang="en-US" sz="2200" b="1" i="0" u="none" strike="noStrike" dirty="0">
                <a:effectLst/>
                <a:latin typeface="+mj-lt"/>
                <a:ea typeface="+mj-ea"/>
                <a:cs typeface="+mj-cs"/>
                <a:sym typeface="Helvetica Neue"/>
              </a:rPr>
              <a:t>“License-exempt California State Preschool Program facilities”</a:t>
            </a:r>
            <a:r>
              <a:rPr lang="en-US" sz="2200" b="0" i="0" u="none" strike="noStrike" dirty="0">
                <a:effectLst/>
                <a:latin typeface="+mj-lt"/>
                <a:ea typeface="+mj-ea"/>
                <a:cs typeface="+mj-cs"/>
                <a:sym typeface="Helvetica Neue"/>
              </a:rPr>
              <a:t> refers to those California State Preschool Program classrooms operated by LEAs under contract with the California Department of Education (CDE) that meet additional operating requirements in a school building and that meet specified conditions.</a:t>
            </a:r>
            <a:endParaRPr lang="en-US" b="0" baseline="0" dirty="0"/>
          </a:p>
          <a:p>
            <a:endParaRPr lang="en-US" b="0" baseline="0" dirty="0"/>
          </a:p>
          <a:p>
            <a:r>
              <a:rPr lang="en-US" b="0" baseline="0" dirty="0"/>
              <a:t>Licensed childcare centers and most family childcare homes – adopt model policies or use equivalent protections by July 1, 2026 (highly encouraged)</a:t>
            </a:r>
          </a:p>
          <a:p>
            <a:pPr marL="0" marR="0" lvl="0" indent="0" defTabSz="457200" rtl="0" eaLnBrk="1" fontAlgn="auto" latinLnBrk="0" hangingPunct="1">
              <a:lnSpc>
                <a:spcPct val="117999"/>
              </a:lnSpc>
              <a:spcBef>
                <a:spcPts val="0"/>
              </a:spcBef>
              <a:spcAft>
                <a:spcPts val="0"/>
              </a:spcAft>
              <a:buClrTx/>
              <a:buSzTx/>
              <a:buFontTx/>
              <a:buNone/>
              <a:tabLst/>
              <a:defRPr/>
            </a:pPr>
            <a:r>
              <a:rPr lang="en-US" sz="2200" b="1" i="0" u="none" strike="noStrike" dirty="0">
                <a:effectLst/>
                <a:latin typeface="+mj-lt"/>
                <a:ea typeface="+mj-ea"/>
                <a:cs typeface="+mj-cs"/>
                <a:sym typeface="Helvetica Neue"/>
              </a:rPr>
              <a:t>“Licensed child daycare facilities”</a:t>
            </a:r>
            <a:r>
              <a:rPr lang="en-US" sz="2200" b="0" i="0" u="none" strike="noStrike" dirty="0">
                <a:effectLst/>
                <a:latin typeface="+mj-lt"/>
                <a:ea typeface="+mj-ea"/>
                <a:cs typeface="+mj-cs"/>
                <a:sym typeface="Helvetica Neue"/>
              </a:rPr>
              <a:t> refers to all licensed child care facilities in California, including all licensed California State Preschool Programs (CSPPs). This includes most family child care homes, preschools, and other early childhood education facilities in California. ​</a:t>
            </a:r>
          </a:p>
          <a:p>
            <a:pPr marL="0" marR="0" lvl="0" indent="0" defTabSz="457200" rtl="0" eaLnBrk="1" fontAlgn="auto" latinLnBrk="0" hangingPunct="1">
              <a:lnSpc>
                <a:spcPct val="117999"/>
              </a:lnSpc>
              <a:spcBef>
                <a:spcPts val="0"/>
              </a:spcBef>
              <a:spcAft>
                <a:spcPts val="0"/>
              </a:spcAft>
              <a:buClrTx/>
              <a:buSzTx/>
              <a:buFontTx/>
              <a:buNone/>
              <a:tabLst/>
              <a:defRPr/>
            </a:pPr>
            <a:endParaRPr lang="en-US" b="0" baseline="0" dirty="0"/>
          </a:p>
          <a:p>
            <a:pPr rtl="0"/>
            <a:r>
              <a:rPr lang="en-US" sz="2200" b="0" i="0" u="none" strike="noStrike" dirty="0">
                <a:effectLst/>
                <a:latin typeface="+mj-lt"/>
                <a:ea typeface="+mj-ea"/>
                <a:cs typeface="+mj-cs"/>
                <a:sym typeface="Helvetica Neue"/>
              </a:rPr>
              <a:t>All ECE and child care providers </a:t>
            </a:r>
            <a:r>
              <a:rPr lang="en-US" sz="2200" b="1" i="0" u="none" strike="noStrike" dirty="0">
                <a:effectLst/>
                <a:latin typeface="+mj-lt"/>
                <a:ea typeface="+mj-ea"/>
                <a:cs typeface="+mj-cs"/>
                <a:sym typeface="Helvetica Neue"/>
              </a:rPr>
              <a:t>must review their own policies to make sure they do not conflict</a:t>
            </a:r>
            <a:r>
              <a:rPr lang="en-US" sz="2200" b="0" i="0" u="none" strike="noStrike" dirty="0">
                <a:effectLst/>
                <a:latin typeface="+mj-lt"/>
                <a:ea typeface="+mj-ea"/>
                <a:cs typeface="+mj-cs"/>
                <a:sym typeface="Helvetica Neue"/>
              </a:rPr>
              <a:t> with these model policies, and any information, policies, or guidance provided by facilities to parents or authorized representatives must be revised if they do. </a:t>
            </a:r>
            <a:br>
              <a:rPr lang="en-US" dirty="0"/>
            </a:br>
            <a:endParaRPr lang="en-US" b="0" baseline="0" dirty="0"/>
          </a:p>
          <a:p>
            <a:r>
              <a:rPr lang="en-US" b="1" baseline="0" dirty="0"/>
              <a:t>It’s only recommended that the following adopt model policies:</a:t>
            </a:r>
          </a:p>
          <a:p>
            <a:r>
              <a:rPr lang="en-US" b="0" baseline="0" dirty="0"/>
              <a:t>Providers caring for children who are related to them</a:t>
            </a:r>
          </a:p>
          <a:p>
            <a:r>
              <a:rPr lang="en-US" b="0" baseline="0" dirty="0"/>
              <a:t>Providers caring for one family in addition to their own</a:t>
            </a:r>
          </a:p>
          <a:p>
            <a:r>
              <a:rPr lang="en-US" b="0" baseline="0" dirty="0"/>
              <a:t>Certain parent-run-co-op daycares</a:t>
            </a:r>
          </a:p>
          <a:p>
            <a:r>
              <a:rPr lang="en-US" b="0" baseline="0" dirty="0"/>
              <a:t>Certain temporary on-site daycares</a:t>
            </a:r>
          </a:p>
          <a:p>
            <a:endParaRPr lang="en-US" b="0" baseline="0" dirty="0"/>
          </a:p>
          <a:p>
            <a:r>
              <a:rPr lang="en-US" b="0" i="1" baseline="0" dirty="0"/>
              <a:t>Please reach out to an attorney if it is unclear whether AB 495 applies to your childcare business. </a:t>
            </a:r>
          </a:p>
        </p:txBody>
      </p:sp>
    </p:spTree>
    <p:extLst>
      <p:ext uri="{BB962C8B-B14F-4D97-AF65-F5344CB8AC3E}">
        <p14:creationId xmlns:p14="http://schemas.microsoft.com/office/powerpoint/2010/main" val="22799522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37571843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3EF190-4E66-7A02-DA4A-48F44DD4AA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F14F7-AC96-C18A-F4F0-0F3531EF6E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6EF3F78-756E-5C15-BE78-4D5A4C7AFD8A}"/>
              </a:ext>
            </a:extLst>
          </p:cNvPr>
          <p:cNvSpPr>
            <a:spLocks noGrp="1"/>
          </p:cNvSpPr>
          <p:nvPr>
            <p:ph type="body" idx="1"/>
          </p:nvPr>
        </p:nvSpPr>
        <p:spPr/>
        <p:txBody>
          <a:bodyPr/>
          <a:lstStyle/>
          <a:p>
            <a:r>
              <a:rPr lang="en-US" b="0" i="1" baseline="0" dirty="0"/>
              <a:t>CB</a:t>
            </a:r>
          </a:p>
          <a:p>
            <a:endParaRPr lang="en-US" b="0" i="1" baseline="0" dirty="0"/>
          </a:p>
          <a:p>
            <a:r>
              <a:rPr lang="en-US" b="0" i="1" baseline="0" dirty="0"/>
              <a:t>Read general guidance from the slide. </a:t>
            </a:r>
            <a:endParaRPr lang="en-US" b="0" i="0" baseline="0" dirty="0"/>
          </a:p>
          <a:p>
            <a:endParaRPr lang="en-US" b="0" i="0" baseline="0" dirty="0"/>
          </a:p>
          <a:p>
            <a:r>
              <a:rPr lang="en-US" b="0" i="0" baseline="0" dirty="0"/>
              <a:t>We’ll discuss each of these requirements in more detail in the next slides. </a:t>
            </a:r>
            <a:endParaRPr lang="en-US" b="0" i="1" baseline="0" dirty="0"/>
          </a:p>
        </p:txBody>
      </p:sp>
    </p:spTree>
    <p:extLst>
      <p:ext uri="{BB962C8B-B14F-4D97-AF65-F5344CB8AC3E}">
        <p14:creationId xmlns:p14="http://schemas.microsoft.com/office/powerpoint/2010/main" val="20141924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96D89-FAE0-6639-2DB1-EA25041A0D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A9268E-A888-E7FA-1612-CA187F7960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3456B1B-93E4-BBC6-0E59-6143F3469D16}"/>
              </a:ext>
            </a:extLst>
          </p:cNvPr>
          <p:cNvSpPr>
            <a:spLocks noGrp="1"/>
          </p:cNvSpPr>
          <p:nvPr>
            <p:ph type="body" idx="1"/>
          </p:nvPr>
        </p:nvSpPr>
        <p:spPr/>
        <p:txBody>
          <a:bodyPr/>
          <a:lstStyle/>
          <a:p>
            <a:r>
              <a:rPr lang="en-US" sz="2400" dirty="0">
                <a:solidFill>
                  <a:schemeClr val="bg1"/>
                </a:solidFill>
              </a:rPr>
              <a:t>CB</a:t>
            </a:r>
          </a:p>
          <a:p>
            <a:endParaRPr lang="en-US" sz="2400" dirty="0">
              <a:solidFill>
                <a:schemeClr val="bg1"/>
              </a:solidFill>
            </a:endParaRPr>
          </a:p>
          <a:p>
            <a:r>
              <a:rPr lang="en-US" sz="2400" dirty="0">
                <a:solidFill>
                  <a:schemeClr val="bg1"/>
                </a:solidFill>
              </a:rPr>
              <a:t>The strongest protection is often not collecting unnecessary sensitive information in the first place. Unless the law or state-supported educational program rules require it, do not collect information about immigration status, citizenship status, alien registration numbers, social security numbers, or unnecessary identity documents.</a:t>
            </a:r>
          </a:p>
        </p:txBody>
      </p:sp>
    </p:spTree>
    <p:extLst>
      <p:ext uri="{BB962C8B-B14F-4D97-AF65-F5344CB8AC3E}">
        <p14:creationId xmlns:p14="http://schemas.microsoft.com/office/powerpoint/2010/main" val="41097961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E6951-7613-BAC3-7707-E112DCEB66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B0C081-569A-6B60-5B66-E4BE0DB7EC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E22E31-6DE8-02D5-131B-A0E91909B982}"/>
              </a:ext>
            </a:extLst>
          </p:cNvPr>
          <p:cNvSpPr>
            <a:spLocks noGrp="1"/>
          </p:cNvSpPr>
          <p:nvPr>
            <p:ph type="body" idx="1"/>
          </p:nvPr>
        </p:nvSpPr>
        <p:spPr/>
        <p:txBody>
          <a:bodyPr/>
          <a:lstStyle/>
          <a:p>
            <a:r>
              <a:rPr lang="en-US" sz="2400" b="0" i="0" baseline="0" dirty="0">
                <a:solidFill>
                  <a:schemeClr val="bg1"/>
                </a:solidFill>
              </a:rPr>
              <a:t>CB</a:t>
            </a:r>
          </a:p>
          <a:p>
            <a:endParaRPr lang="en-US" sz="2400" b="0" i="0" baseline="0" dirty="0">
              <a:solidFill>
                <a:schemeClr val="bg1"/>
              </a:solidFill>
            </a:endParaRPr>
          </a:p>
          <a:p>
            <a:r>
              <a:rPr lang="en-US" sz="2400" b="0" i="0" baseline="0" dirty="0">
                <a:solidFill>
                  <a:schemeClr val="bg1"/>
                </a:solidFill>
              </a:rPr>
              <a:t>When possible, collect documents that reveal less personal information. </a:t>
            </a:r>
          </a:p>
          <a:p>
            <a:endParaRPr lang="en-US" sz="2400" b="0" i="0" baseline="0" dirty="0">
              <a:solidFill>
                <a:schemeClr val="bg1"/>
              </a:solidFill>
            </a:endParaRPr>
          </a:p>
          <a:p>
            <a:r>
              <a:rPr lang="en-US" sz="2400" b="0" i="0" baseline="0" dirty="0">
                <a:solidFill>
                  <a:schemeClr val="bg1"/>
                </a:solidFill>
              </a:rPr>
              <a:t>Alternative proof of relationship to child – court orders or guardianship documentation, Caregiver Authorization Affidavits</a:t>
            </a:r>
          </a:p>
          <a:p>
            <a:endParaRPr lang="en-US" sz="2400" b="0" i="0" baseline="0" dirty="0">
              <a:solidFill>
                <a:schemeClr val="bg1"/>
              </a:solidFill>
            </a:endParaRPr>
          </a:p>
          <a:p>
            <a:r>
              <a:rPr lang="en-US" sz="2400" b="0" i="0" baseline="0" dirty="0">
                <a:solidFill>
                  <a:schemeClr val="bg1"/>
                </a:solidFill>
              </a:rPr>
              <a:t>Flexible work verification records – paystubs, tax returns, business ledgers </a:t>
            </a:r>
          </a:p>
          <a:p>
            <a:endParaRPr lang="en-US" sz="2400" b="0" i="0" baseline="0" dirty="0">
              <a:solidFill>
                <a:schemeClr val="bg1"/>
              </a:solidFill>
            </a:endParaRPr>
          </a:p>
          <a:p>
            <a:r>
              <a:rPr lang="en-US" sz="2400" b="0" i="0" baseline="0" dirty="0">
                <a:solidFill>
                  <a:schemeClr val="bg1"/>
                </a:solidFill>
              </a:rPr>
              <a:t>Any information collected must be kept confidential and secure.</a:t>
            </a:r>
          </a:p>
          <a:p>
            <a:endParaRPr lang="en-US" sz="2400" b="0" i="0" baseline="0" dirty="0">
              <a:solidFill>
                <a:schemeClr val="bg1"/>
              </a:solidFill>
            </a:endParaRPr>
          </a:p>
          <a:p>
            <a:r>
              <a:rPr lang="en-US" sz="2400" b="0" i="0" baseline="0" dirty="0">
                <a:solidFill>
                  <a:schemeClr val="bg1"/>
                </a:solidFill>
              </a:rPr>
              <a:t>Providers should limit staff access to records, keep files secure and private, use one administrator for requests, never casually discuss family information, and document unusual requests.</a:t>
            </a:r>
          </a:p>
          <a:p>
            <a:endParaRPr lang="en-US" sz="2400" b="0" i="0" baseline="0" dirty="0">
              <a:solidFill>
                <a:schemeClr val="bg1"/>
              </a:solidFill>
            </a:endParaRPr>
          </a:p>
          <a:p>
            <a:r>
              <a:rPr lang="en-US" sz="2400" b="0" i="0" baseline="0" dirty="0">
                <a:solidFill>
                  <a:schemeClr val="bg1"/>
                </a:solidFill>
              </a:rPr>
              <a:t>Discard any sensitive information once it’s no longer needed. </a:t>
            </a:r>
          </a:p>
          <a:p>
            <a:endParaRPr lang="en-US" sz="2400" b="0" i="0" baseline="0" dirty="0">
              <a:solidFill>
                <a:schemeClr val="bg1"/>
              </a:solidFill>
            </a:endParaRPr>
          </a:p>
        </p:txBody>
      </p:sp>
    </p:spTree>
    <p:extLst>
      <p:ext uri="{BB962C8B-B14F-4D97-AF65-F5344CB8AC3E}">
        <p14:creationId xmlns:p14="http://schemas.microsoft.com/office/powerpoint/2010/main" val="8515369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F9457-855E-D9C3-3F5B-AD01EBFAD9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CC1FAC-855D-2775-5DFD-2D444024A1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D1F1FA-C4B7-2509-20FD-6EC35E504E3B}"/>
              </a:ext>
            </a:extLst>
          </p:cNvPr>
          <p:cNvSpPr>
            <a:spLocks noGrp="1"/>
          </p:cNvSpPr>
          <p:nvPr>
            <p:ph type="body" idx="1"/>
          </p:nvPr>
        </p:nvSpPr>
        <p:spPr/>
        <p:txBody>
          <a:bodyPr/>
          <a:lstStyle/>
          <a:p>
            <a:r>
              <a:rPr lang="en-US" b="0" i="1" baseline="0" dirty="0"/>
              <a:t>CB</a:t>
            </a:r>
          </a:p>
        </p:txBody>
      </p:sp>
    </p:spTree>
    <p:extLst>
      <p:ext uri="{BB962C8B-B14F-4D97-AF65-F5344CB8AC3E}">
        <p14:creationId xmlns:p14="http://schemas.microsoft.com/office/powerpoint/2010/main" val="705615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g3f23f03d590_0_2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 name="Google Shape;56;g3f23f03d590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200">
                <a:solidFill>
                  <a:schemeClr val="dk1"/>
                </a:solidFill>
              </a:rPr>
              <a:t>Before we dive into our topic today I want to share a few reminders:</a:t>
            </a:r>
            <a:endParaRPr sz="1200">
              <a:solidFill>
                <a:schemeClr val="dk1"/>
              </a:solidFill>
            </a:endParaRPr>
          </a:p>
          <a:p>
            <a:pPr marL="0" lvl="0" indent="0" algn="l" rtl="0">
              <a:lnSpc>
                <a:spcPct val="90000"/>
              </a:lnSpc>
              <a:spcBef>
                <a:spcPts val="0"/>
              </a:spcBef>
              <a:spcAft>
                <a:spcPts val="0"/>
              </a:spcAft>
              <a:buNone/>
            </a:pPr>
            <a:endParaRPr sz="120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a:solidFill>
                  <a:schemeClr val="dk1"/>
                </a:solidFill>
              </a:rPr>
              <a:t>Today’s webinar provides live Spanish translation. To access it, click on the Interpretation Icon in your Zoom controls. Then, select Spanish. To mute the English in the background, select Mute Original Audio.</a:t>
            </a:r>
            <a:endParaRPr sz="1200">
              <a:solidFill>
                <a:schemeClr val="dk1"/>
              </a:solidFill>
            </a:endParaRPr>
          </a:p>
          <a:p>
            <a:pPr marL="457200" lvl="0" indent="0" algn="l" rtl="0">
              <a:lnSpc>
                <a:spcPct val="90000"/>
              </a:lnSpc>
              <a:spcBef>
                <a:spcPts val="0"/>
              </a:spcBef>
              <a:spcAft>
                <a:spcPts val="0"/>
              </a:spcAft>
              <a:buClr>
                <a:schemeClr val="dk1"/>
              </a:buClr>
              <a:buSzPts val="1400"/>
              <a:buFont typeface="Arial"/>
              <a:buNone/>
            </a:pPr>
            <a:endParaRPr sz="120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a:solidFill>
                  <a:schemeClr val="dk1"/>
                </a:solidFill>
              </a:rPr>
              <a:t>El seminario web de hoy se interpretará en vivo al español para quienes lo deseen. Para acceder a este servicio, haga clic en el icono de interpretación en los controles de Zoom. Luego, seleccione español. Para silenciar el inglés de fondo, seleccione Silenciar el audio original (Mute Original Audio).</a:t>
            </a:r>
            <a:endParaRPr sz="1200">
              <a:solidFill>
                <a:schemeClr val="dk1"/>
              </a:solidFill>
            </a:endParaRPr>
          </a:p>
          <a:p>
            <a:pPr marL="457200" lvl="0" indent="0" algn="l" rtl="0">
              <a:lnSpc>
                <a:spcPct val="90000"/>
              </a:lnSpc>
              <a:spcBef>
                <a:spcPts val="0"/>
              </a:spcBef>
              <a:spcAft>
                <a:spcPts val="0"/>
              </a:spcAft>
              <a:buClr>
                <a:schemeClr val="dk1"/>
              </a:buClr>
              <a:buSzPts val="1400"/>
              <a:buFont typeface="Arial"/>
              <a:buNone/>
            </a:pPr>
            <a:endParaRPr sz="120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a:solidFill>
                  <a:schemeClr val="dk1"/>
                </a:solidFill>
              </a:rPr>
              <a:t>We want to thank our interpreters Edna Santizo &amp; Julie Young. Le agradecemos a nuestros intérpretes  Edna Santizo y Julie Young. </a:t>
            </a:r>
            <a:endParaRPr sz="120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137D86-6B28-5C35-51FF-057FFFA774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65581-C811-807C-998E-DB863043A2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EC148-65CE-0EB9-24D7-F23139E4606B}"/>
              </a:ext>
            </a:extLst>
          </p:cNvPr>
          <p:cNvSpPr>
            <a:spLocks noGrp="1"/>
          </p:cNvSpPr>
          <p:nvPr>
            <p:ph type="body" idx="1"/>
          </p:nvPr>
        </p:nvSpPr>
        <p:spPr/>
        <p:txBody>
          <a:bodyPr/>
          <a:lstStyle/>
          <a:p>
            <a:r>
              <a:rPr lang="en-US" b="0" i="0" baseline="0" dirty="0"/>
              <a:t>CB</a:t>
            </a:r>
          </a:p>
          <a:p>
            <a:endParaRPr lang="en-US" b="0" i="0" baseline="0" dirty="0"/>
          </a:p>
          <a:p>
            <a:r>
              <a:rPr lang="en-US" b="0" i="0" baseline="0" dirty="0"/>
              <a:t>Not every part of a facility is open to the public. It’s important to know the difference between public and private spaces because you have the constitutional right to deny entry to private spaces without a valid judicial warrant or court order. </a:t>
            </a:r>
          </a:p>
          <a:p>
            <a:endParaRPr lang="en-US" b="0" i="0" baseline="0" dirty="0"/>
          </a:p>
          <a:p>
            <a:r>
              <a:rPr lang="en-US" b="1" i="0" baseline="0" dirty="0"/>
              <a:t>Private areas </a:t>
            </a:r>
            <a:r>
              <a:rPr lang="en-US" b="0" i="0" baseline="0" dirty="0"/>
              <a:t>are spaces where individuals have a reasonable expectation of privacy and may include classrooms, staff offices, records rooms, staff-only workspaces, areas with children under supervision, etc. If an immigration agent comes to your childcare business and asks to enter, you can require that the agent show you a judicial warrant or court order before letting them into these private spaces. </a:t>
            </a:r>
          </a:p>
          <a:p>
            <a:endParaRPr lang="en-US" b="0" i="0" baseline="0" dirty="0"/>
          </a:p>
          <a:p>
            <a:r>
              <a:rPr lang="en-US" b="0" i="0" baseline="0" dirty="0"/>
              <a:t>Review the warrant or court order yourself. It must state your business’s address, what areas the agent is allowed to enter, at what times, and be signed by a judge. </a:t>
            </a:r>
            <a:endParaRPr lang="en-US" b="1" i="0" baseline="0" dirty="0"/>
          </a:p>
          <a:p>
            <a:endParaRPr lang="en-US" b="1" i="0" baseline="0" dirty="0"/>
          </a:p>
          <a:p>
            <a:r>
              <a:rPr lang="en-US" b="1" i="0" baseline="0" dirty="0"/>
              <a:t>Public areas </a:t>
            </a:r>
            <a:r>
              <a:rPr lang="en-US" b="0" i="0" baseline="0" dirty="0"/>
              <a:t>may include lobbies, parking lots open to the public, etc. These are areas where the public can enter without permission. Agents may enter public areas without a judicial warrant or court order during normal business hours. </a:t>
            </a:r>
            <a:endParaRPr lang="en-US" b="1" i="0" baseline="0" dirty="0"/>
          </a:p>
          <a:p>
            <a:endParaRPr lang="en-US" b="0" i="1" baseline="0" dirty="0"/>
          </a:p>
          <a:p>
            <a:endParaRPr lang="en-US" b="0" i="1" baseline="0" dirty="0"/>
          </a:p>
          <a:p>
            <a:endParaRPr lang="en-US" b="0" i="1" baseline="0" dirty="0"/>
          </a:p>
        </p:txBody>
      </p:sp>
    </p:spTree>
    <p:extLst>
      <p:ext uri="{BB962C8B-B14F-4D97-AF65-F5344CB8AC3E}">
        <p14:creationId xmlns:p14="http://schemas.microsoft.com/office/powerpoint/2010/main" val="2511255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none" baseline="0" dirty="0"/>
              <a:t>CB</a:t>
            </a:r>
          </a:p>
          <a:p>
            <a:endParaRPr lang="en-US" u="none" baseline="0" dirty="0"/>
          </a:p>
          <a:p>
            <a:r>
              <a:rPr lang="en-US" u="none" baseline="0" dirty="0"/>
              <a:t>Firstly we wanted to show you want a judicial warrant looks like because these you DO have to comply with. There are serious consequences for failing to comply. </a:t>
            </a:r>
          </a:p>
          <a:p>
            <a:endParaRPr lang="en-US" u="none" baseline="0" dirty="0"/>
          </a:p>
          <a:p>
            <a:r>
              <a:rPr lang="en-US" u="none" baseline="0" dirty="0"/>
              <a:t>It will be signed by a federal court judge or magistrate, not an immigration judge/agent. </a:t>
            </a:r>
          </a:p>
          <a:p>
            <a:endParaRPr lang="en-US" u="none" baseline="0" dirty="0"/>
          </a:p>
          <a:p>
            <a:r>
              <a:rPr lang="en-US" u="none" baseline="0" dirty="0"/>
              <a:t>Every time you’re going to scan it top to bottom: </a:t>
            </a:r>
          </a:p>
          <a:p>
            <a:pPr marL="228600" indent="-228600">
              <a:buAutoNum type="arabicParenBoth"/>
            </a:pPr>
            <a:r>
              <a:rPr lang="en-US" u="none" baseline="0" dirty="0"/>
              <a:t>Who issued it?</a:t>
            </a:r>
          </a:p>
          <a:p>
            <a:pPr marL="228600" marR="0" lvl="0" indent="-22860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AutoNum type="arabicParenBoth"/>
              <a:tabLst/>
              <a:defRPr/>
            </a:pPr>
            <a:r>
              <a:rPr lang="en-US" u="none" baseline="0" dirty="0"/>
              <a:t>If it has an address on it, is it the correct address? Correct name? If it is an incorrect address you can let them know it is not valid. Incorrectly spelled names could be someone else. </a:t>
            </a:r>
          </a:p>
          <a:p>
            <a:pPr marL="228600" indent="-228600">
              <a:buAutoNum type="arabicParenBoth"/>
            </a:pPr>
            <a:r>
              <a:rPr lang="en-US" u="none" baseline="0" dirty="0"/>
              <a:t>Does it authorize a search of the facility or an arrest? What does it authorize?</a:t>
            </a:r>
          </a:p>
          <a:p>
            <a:pPr marL="0" indent="0">
              <a:buNone/>
            </a:pPr>
            <a:r>
              <a:rPr lang="en-US" u="none" baseline="0" dirty="0"/>
              <a:t>It might say “Apartment 4, all common hallways, lobby of building.” </a:t>
            </a:r>
          </a:p>
          <a:p>
            <a:pPr marL="0" indent="0">
              <a:buNone/>
            </a:pPr>
            <a:r>
              <a:rPr lang="en-US" u="none" baseline="0" dirty="0"/>
              <a:t>So limit it to that. </a:t>
            </a:r>
          </a:p>
          <a:p>
            <a:pPr marL="0" indent="0">
              <a:buNone/>
            </a:pPr>
            <a:r>
              <a:rPr lang="en-US" u="none" baseline="0" dirty="0"/>
              <a:t>(4) Has it expired? Have more than 14 days elapsed since it was signed.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u="none" baseline="0" dirty="0"/>
              <a:t>(5) Is it signed by a judge and not an immigration official? </a:t>
            </a:r>
          </a:p>
          <a:p>
            <a:endParaRPr lang="en-US" dirty="0"/>
          </a:p>
          <a:p>
            <a:endParaRPr lang="en-US" dirty="0"/>
          </a:p>
          <a:p>
            <a:r>
              <a:rPr lang="en-US" dirty="0"/>
              <a:t>What if</a:t>
            </a:r>
            <a:r>
              <a:rPr lang="en-US" baseline="0" dirty="0"/>
              <a:t> they DO have a valid warrant? If the judicial warrant authorizes the arrest of a particular individual, you can ask that individual to come to the front of the school to meet the officer rather than giving the officer access to enter the school. Providing the officer access to enter the school can be construed as consent to a search and seizure regardless of whether they have a judicial warrant and what/who is listed in the warrant. An officer for example may then question people they encounter along the way, which could possibly lead to collateral arrests.</a:t>
            </a:r>
          </a:p>
          <a:p>
            <a:endParaRPr lang="en-US" baseline="0" dirty="0"/>
          </a:p>
          <a:p>
            <a:r>
              <a:rPr lang="en-US" sz="2400" b="0" i="0" kern="1200" dirty="0">
                <a:solidFill>
                  <a:srgbClr val="000000"/>
                </a:solidFill>
                <a:effectLst/>
                <a:latin typeface="Georgia" panose="02040502050405020303" pitchFamily="18" charset="0"/>
                <a:ea typeface="+mj-ea"/>
                <a:cs typeface="+mj-cs"/>
                <a:sym typeface="Helvetica Neue"/>
              </a:rPr>
              <a:t>If the warrant is not a valid judicial warrant, you can deny the request. If the judicial warrant authorizes a search only of a particular office in your school, law enforcement may not use it as a basis for searching other offices, classrooms, storage rooms, etc. You can object if the law enforcement officer goes beyond the scope of the warrant or subpoena’s authority, beyond what the document states they can do.</a:t>
            </a:r>
            <a:endParaRPr lang="en-US" dirty="0"/>
          </a:p>
          <a:p>
            <a:endParaRPr lang="en-US" dirty="0"/>
          </a:p>
        </p:txBody>
      </p:sp>
    </p:spTree>
    <p:extLst>
      <p:ext uri="{BB962C8B-B14F-4D97-AF65-F5344CB8AC3E}">
        <p14:creationId xmlns:p14="http://schemas.microsoft.com/office/powerpoint/2010/main" val="336410534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5C921-C8F6-1A98-C98E-6984A9AFE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E18D42D-23ED-1A14-8CC4-FF5C704ADD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6C882B-1636-27D5-E8C2-7B8BD7A48878}"/>
              </a:ext>
            </a:extLst>
          </p:cNvPr>
          <p:cNvSpPr>
            <a:spLocks noGrp="1"/>
          </p:cNvSpPr>
          <p:nvPr>
            <p:ph type="body" idx="1"/>
          </p:nvPr>
        </p:nvSpPr>
        <p:spPr/>
        <p:txBody>
          <a:bodyPr/>
          <a:lstStyle/>
          <a:p>
            <a:r>
              <a:rPr lang="en-US" b="0" i="1" baseline="0" dirty="0"/>
              <a:t>CB</a:t>
            </a:r>
          </a:p>
        </p:txBody>
      </p:sp>
    </p:spTree>
    <p:extLst>
      <p:ext uri="{BB962C8B-B14F-4D97-AF65-F5344CB8AC3E}">
        <p14:creationId xmlns:p14="http://schemas.microsoft.com/office/powerpoint/2010/main" val="33814056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01576-2B7B-2D7E-89CA-E9DFE38A3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C85ED9-E439-0857-1C5F-2B32A9A116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17688E-0E97-6161-DCD4-B5ED6BD5C8EE}"/>
              </a:ext>
            </a:extLst>
          </p:cNvPr>
          <p:cNvSpPr>
            <a:spLocks noGrp="1"/>
          </p:cNvSpPr>
          <p:nvPr>
            <p:ph type="body" idx="1"/>
          </p:nvPr>
        </p:nvSpPr>
        <p:spPr/>
        <p:txBody>
          <a:bodyPr/>
          <a:lstStyle/>
          <a:p>
            <a:r>
              <a:rPr lang="en-US" b="0" i="1" baseline="0" dirty="0"/>
              <a:t>CB</a:t>
            </a:r>
          </a:p>
        </p:txBody>
      </p:sp>
    </p:spTree>
    <p:extLst>
      <p:ext uri="{BB962C8B-B14F-4D97-AF65-F5344CB8AC3E}">
        <p14:creationId xmlns:p14="http://schemas.microsoft.com/office/powerpoint/2010/main" val="24315605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12208F-7FCA-25B6-5034-D7EF344ECB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05416C7-BCDE-AFA8-4F85-ED9C29DD1E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D6A27-2BFA-9773-A9C2-445F33BCFDEC}"/>
              </a:ext>
            </a:extLst>
          </p:cNvPr>
          <p:cNvSpPr>
            <a:spLocks noGrp="1"/>
          </p:cNvSpPr>
          <p:nvPr>
            <p:ph type="body" idx="1"/>
          </p:nvPr>
        </p:nvSpPr>
        <p:spPr/>
        <p:txBody>
          <a:bodyPr/>
          <a:lstStyle/>
          <a:p>
            <a:r>
              <a:rPr lang="en-US" b="0" i="1" baseline="0" dirty="0"/>
              <a:t>RM</a:t>
            </a:r>
          </a:p>
        </p:txBody>
      </p:sp>
    </p:spTree>
    <p:extLst>
      <p:ext uri="{BB962C8B-B14F-4D97-AF65-F5344CB8AC3E}">
        <p14:creationId xmlns:p14="http://schemas.microsoft.com/office/powerpoint/2010/main" val="2726055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RM</a:t>
            </a:r>
          </a:p>
        </p:txBody>
      </p:sp>
    </p:spTree>
    <p:extLst>
      <p:ext uri="{BB962C8B-B14F-4D97-AF65-F5344CB8AC3E}">
        <p14:creationId xmlns:p14="http://schemas.microsoft.com/office/powerpoint/2010/main" val="7619696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15E64-0C37-76CC-92A7-E2813A0372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928F506-58A5-7268-6ACF-C6B659F320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41619B-5375-FDF4-F5CF-52BA3108D5FA}"/>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p>
          <a:p>
            <a:endParaRPr lang="en-US" b="1" i="0" baseline="0" dirty="0">
              <a:effectLst/>
            </a:endParaRPr>
          </a:p>
          <a:p>
            <a:r>
              <a:rPr lang="en-US" b="0" i="0" baseline="0" dirty="0">
                <a:effectLst/>
              </a:rPr>
              <a:t>Pages 45-49 includes the model policies (what the previous slides have shown).</a:t>
            </a:r>
          </a:p>
          <a:p>
            <a:endParaRPr lang="en-US" b="0" i="0" baseline="0" dirty="0">
              <a:effectLst/>
            </a:endParaRPr>
          </a:p>
          <a:p>
            <a:r>
              <a:rPr lang="en-US" b="0" i="0" baseline="0" dirty="0">
                <a:effectLst/>
              </a:rPr>
              <a:t>Pages 49-52 offer model best practices that are optional to adopt</a:t>
            </a:r>
            <a:endParaRPr lang="en-US" b="0" i="0" baseline="0" dirty="0"/>
          </a:p>
        </p:txBody>
      </p:sp>
    </p:spTree>
    <p:extLst>
      <p:ext uri="{BB962C8B-B14F-4D97-AF65-F5344CB8AC3E}">
        <p14:creationId xmlns:p14="http://schemas.microsoft.com/office/powerpoint/2010/main" val="42822557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61340-563C-8D88-8E3A-6AC4065F7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B29920-B2AE-3741-8E16-DA9BF7FC06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B9149B-CFBC-F9E5-69C7-527307EE4E25}"/>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1146544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51638-4FD1-CA9C-7D1D-0FCD30E510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849555-AA2B-FE20-2D2C-3D243F9D59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B64C8A-50A4-2F0C-8739-02D7373E4295}"/>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4024556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5A9F9-4AF9-0E37-4620-AA8B071B4B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0D62BB-4465-EAF1-98B7-0BF1F72616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0319799-EFD8-0503-22D4-CF91205DCA2A}"/>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2226473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3f23f03d590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3f23f03d590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7999"/>
              </a:lnSpc>
              <a:spcBef>
                <a:spcPts val="0"/>
              </a:spcBef>
              <a:spcAft>
                <a:spcPts val="0"/>
              </a:spcAft>
              <a:buClr>
                <a:schemeClr val="dk1"/>
              </a:buClr>
              <a:buSzPts val="1400"/>
              <a:buFont typeface="Arial"/>
              <a:buNone/>
            </a:pPr>
            <a:r>
              <a:rPr lang="en" sz="2200">
                <a:solidFill>
                  <a:schemeClr val="dk1"/>
                </a:solidFill>
                <a:latin typeface="Helvetica Neue"/>
                <a:ea typeface="Helvetica Neue"/>
                <a:cs typeface="Helvetica Neue"/>
                <a:sym typeface="Helvetica Neue"/>
              </a:rPr>
              <a:t>Esta presentación es presentada por ALL IN for Safe School, una campaña con sede en California que reúne a defensores de la educación para apoyar a educadores y proveedores en la creación de espacios acogedores y seguros, con un enfoque en los niños de familias inmigrantes y en los estudiantes LGBTQ+.</a:t>
            </a:r>
            <a:endParaRPr sz="2200">
              <a:solidFill>
                <a:schemeClr val="dk1"/>
              </a:solidFill>
              <a:latin typeface="Helvetica Neue"/>
              <a:ea typeface="Helvetica Neue"/>
              <a:cs typeface="Helvetica Neue"/>
              <a:sym typeface="Helvetica Neue"/>
            </a:endParaRPr>
          </a:p>
          <a:p>
            <a:pPr marL="0" lvl="0" indent="0" algn="l" rtl="0">
              <a:lnSpc>
                <a:spcPct val="117999"/>
              </a:lnSpc>
              <a:spcBef>
                <a:spcPts val="0"/>
              </a:spcBef>
              <a:spcAft>
                <a:spcPts val="0"/>
              </a:spcAft>
              <a:buClr>
                <a:schemeClr val="dk1"/>
              </a:buClr>
              <a:buSzPts val="1400"/>
              <a:buFont typeface="Arial"/>
              <a:buNone/>
            </a:pPr>
            <a:endParaRPr sz="22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7FC6A-4EDC-610F-6AA7-701B231FA5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0CE4CC-1467-5234-2076-0F31D794F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76CF87-3283-2F75-0283-F5DA2575EDCA}"/>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39849791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44CDC-0DC0-6BC0-377A-7F02D984BD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778216-F20E-A307-0C25-87B5303411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31CF6E-DA61-8B4B-9ACB-5A21A57166DF}"/>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endParaRPr lang="en-US" b="0" i="0" baseline="0" dirty="0"/>
          </a:p>
        </p:txBody>
      </p:sp>
    </p:spTree>
    <p:extLst>
      <p:ext uri="{BB962C8B-B14F-4D97-AF65-F5344CB8AC3E}">
        <p14:creationId xmlns:p14="http://schemas.microsoft.com/office/powerpoint/2010/main" val="22187143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67E58-5C4E-EFEE-20EE-795453246C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F39906-BB0D-4288-D86C-9607727C15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5B7884-3913-63D6-DC34-90747F27C0F6}"/>
              </a:ext>
            </a:extLst>
          </p:cNvPr>
          <p:cNvSpPr>
            <a:spLocks noGrp="1"/>
          </p:cNvSpPr>
          <p:nvPr>
            <p:ph type="body" idx="1"/>
          </p:nvPr>
        </p:nvSpPr>
        <p:spPr/>
        <p:txBody>
          <a:bodyPr/>
          <a:lstStyle/>
          <a:p>
            <a:r>
              <a:rPr lang="en-US" b="0" i="0" baseline="0" dirty="0"/>
              <a:t>RM</a:t>
            </a:r>
          </a:p>
          <a:p>
            <a:endParaRPr lang="en-US" b="0" i="0" baseline="0" dirty="0"/>
          </a:p>
          <a:p>
            <a:r>
              <a:rPr lang="en-US" b="0" i="0" baseline="0" dirty="0"/>
              <a:t>Share link in chat to model policies: </a:t>
            </a:r>
            <a:r>
              <a:rPr lang="en-US" b="1" i="0" dirty="0">
                <a:effectLst/>
              </a:rPr>
              <a:t>B 495 “Promoting Safe Early Childhood Education for All” </a:t>
            </a:r>
            <a:r>
              <a:rPr lang="en-US" b="1" i="0" dirty="0">
                <a:effectLst/>
                <a:hlinkClick r:id="rId3"/>
              </a:rPr>
              <a:t>Guidance and Model Policies</a:t>
            </a:r>
            <a:r>
              <a:rPr lang="en-US" b="1" i="0" dirty="0">
                <a:effectLst/>
              </a:rPr>
              <a:t>, </a:t>
            </a:r>
            <a:r>
              <a:rPr lang="en-US" b="0" i="0" dirty="0">
                <a:effectLst/>
              </a:rPr>
              <a:t>(Appendix A, pages 45-52)</a:t>
            </a:r>
            <a:r>
              <a:rPr lang="en-US" b="1" i="0" dirty="0">
                <a:effectLst/>
              </a:rPr>
              <a:t>. </a:t>
            </a:r>
          </a:p>
          <a:p>
            <a:endParaRPr lang="en-US" b="1" i="0" baseline="0" dirty="0">
              <a:effectLst/>
            </a:endParaRPr>
          </a:p>
          <a:p>
            <a:r>
              <a:rPr lang="en-US" b="0" i="0" baseline="0" dirty="0">
                <a:effectLst/>
              </a:rPr>
              <a:t>Pages 45-49 includes the model policies (what the previous slides have shown).</a:t>
            </a:r>
          </a:p>
          <a:p>
            <a:endParaRPr lang="en-US" b="0" i="0" baseline="0" dirty="0">
              <a:effectLst/>
            </a:endParaRPr>
          </a:p>
          <a:p>
            <a:r>
              <a:rPr lang="en-US" b="0" i="0" baseline="0" dirty="0">
                <a:effectLst/>
              </a:rPr>
              <a:t>Pages 49-52 offer model best practices that are optional to adopt.</a:t>
            </a:r>
          </a:p>
          <a:p>
            <a:endParaRPr lang="en-US" b="0" i="0" baseline="0" dirty="0">
              <a:effectLst/>
            </a:endParaRPr>
          </a:p>
          <a:p>
            <a:r>
              <a:rPr lang="en-US" b="0" i="0" baseline="0" dirty="0">
                <a:effectLst/>
              </a:rPr>
              <a:t>Andrea to share about how she’s adopted model policies </a:t>
            </a:r>
            <a:endParaRPr lang="en-US" b="0" i="0" baseline="0" dirty="0"/>
          </a:p>
        </p:txBody>
      </p:sp>
    </p:spTree>
    <p:extLst>
      <p:ext uri="{BB962C8B-B14F-4D97-AF65-F5344CB8AC3E}">
        <p14:creationId xmlns:p14="http://schemas.microsoft.com/office/powerpoint/2010/main" val="6506591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C8B4DD-E06E-671B-6E49-6B5B754AB9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4768FA-A768-8A89-4D54-4D39996B81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D77BC0F-241F-320D-FD03-EE1876F808A1}"/>
              </a:ext>
            </a:extLst>
          </p:cNvPr>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1591161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81947-B9B2-0A69-D886-3FB30FCBD0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AAA7F0-4DFB-7F05-C806-26DD5DA0CA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C56F94-CCF3-D06D-745C-123FD1F06C90}"/>
              </a:ext>
            </a:extLst>
          </p:cNvPr>
          <p:cNvSpPr>
            <a:spLocks noGrp="1"/>
          </p:cNvSpPr>
          <p:nvPr>
            <p:ph type="body" idx="1"/>
          </p:nvPr>
        </p:nvSpPr>
        <p:spPr/>
        <p:txBody>
          <a:bodyPr/>
          <a:lstStyle/>
          <a:p>
            <a:r>
              <a:rPr lang="en-US" b="0" i="1" baseline="0" dirty="0"/>
              <a:t>KM</a:t>
            </a:r>
          </a:p>
          <a:p>
            <a:endParaRPr lang="en-US" b="0" i="1" baseline="0" dirty="0"/>
          </a:p>
          <a:p>
            <a:r>
              <a:rPr lang="en-US" b="0" i="1" baseline="0" dirty="0"/>
              <a:t>In addition to what’s on the slide…</a:t>
            </a:r>
          </a:p>
          <a:p>
            <a:endParaRPr lang="en-US" b="0" i="1" baseline="0" dirty="0"/>
          </a:p>
          <a:p>
            <a:r>
              <a:rPr lang="en-US" b="0" i="0" baseline="0" dirty="0"/>
              <a:t>Immigration concerns cannot become a reason to deny or discourage enrollment or services. Treat all children and families equally. Do not make enrollment decisions based on a family’s accent or the language they speak. Apply documentation rules fairly. Ensure families experience a welcoming enrollment process. </a:t>
            </a:r>
          </a:p>
          <a:p>
            <a:endParaRPr lang="en-US" b="0" i="0" baseline="0" dirty="0"/>
          </a:p>
          <a:p>
            <a:r>
              <a:rPr lang="en-US" b="0" i="0" baseline="0" dirty="0"/>
              <a:t>Don’t wait until an immigration enforcement event happens to prepare. The strongest protection for children and families is having clear systems already in place. This also helps staff respond calmly, consistently, and lawfully while keeping the focus on child safety.</a:t>
            </a:r>
          </a:p>
          <a:p>
            <a:endParaRPr lang="en-US" b="0" i="0" baseline="0" dirty="0"/>
          </a:p>
          <a:p>
            <a:r>
              <a:rPr lang="en-US" b="0" i="0" baseline="0" dirty="0"/>
              <a:t>To prepare now, review enrollment forms, remove unnecessary questions, update privacy policies, train all staff, practice response scripts.</a:t>
            </a:r>
          </a:p>
        </p:txBody>
      </p:sp>
    </p:spTree>
    <p:extLst>
      <p:ext uri="{BB962C8B-B14F-4D97-AF65-F5344CB8AC3E}">
        <p14:creationId xmlns:p14="http://schemas.microsoft.com/office/powerpoint/2010/main" val="57962095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b="0" baseline="0" dirty="0"/>
              <a:t>Entonces, ¿qué hacer cuando ICE está en la puerta? </a:t>
            </a:r>
          </a:p>
          <a:p>
            <a:endParaRPr lang="es-ES" b="0" baseline="0" dirty="0"/>
          </a:p>
          <a:p>
            <a:r>
              <a:rPr lang="es-ES" b="0" baseline="0" dirty="0"/>
              <a:t>En primer lugar, mantenga la calma y no corra. Si huyes, esto puede ser tomado como prueba de delito y causa de arresto. Póngase en contacto con la persona autorizada. </a:t>
            </a:r>
          </a:p>
          <a:p>
            <a:endParaRPr lang="es-ES" b="0" baseline="0" dirty="0"/>
          </a:p>
          <a:p>
            <a:r>
              <a:rPr lang="es-ES" b="0" baseline="0" dirty="0"/>
              <a:t>Si le ven fuera, haga que la persona autorizada salga sola para hablar con ella y confirmar su identidad. Intente evitar crear miedo o confusión. </a:t>
            </a:r>
          </a:p>
          <a:p>
            <a:endParaRPr lang="es-ES" b="0" baseline="0" dirty="0"/>
          </a:p>
          <a:p>
            <a:r>
              <a:rPr lang="es-ES" b="0" baseline="0" dirty="0"/>
              <a:t>Lea el punto </a:t>
            </a:r>
            <a:r>
              <a:rPr lang="es-ES" b="0" baseline="0" dirty="0" err="1"/>
              <a:t>nº</a:t>
            </a:r>
            <a:r>
              <a:rPr lang="es-ES" b="0" baseline="0" dirty="0"/>
              <a:t> 2.</a:t>
            </a:r>
          </a:p>
          <a:p>
            <a:endParaRPr lang="es-ES" b="0" baseline="0" dirty="0"/>
          </a:p>
          <a:p>
            <a:r>
              <a:rPr lang="es-ES" b="0" baseline="0" dirty="0"/>
              <a:t>A continuación, la persona autorizada mirará qué documentación han traído consigo. - ¿Es una orden de registro? ¿Una orden de detención? ¿Tienen alguna documentación? </a:t>
            </a:r>
          </a:p>
          <a:p>
            <a:endParaRPr lang="es-ES" b="0" baseline="0" dirty="0"/>
          </a:p>
          <a:p>
            <a:r>
              <a:rPr lang="es-ES" b="0" baseline="0" dirty="0"/>
              <a:t>Lea con especificidad.</a:t>
            </a:r>
          </a:p>
          <a:p>
            <a:endParaRPr lang="es-ES" b="0" baseline="0" dirty="0"/>
          </a:p>
          <a:p>
            <a:r>
              <a:rPr lang="es-ES" b="0" baseline="0" dirty="0"/>
              <a:t>Hablaremos de las órdenes en detalle en la siguiente diapositiva. </a:t>
            </a:r>
          </a:p>
          <a:p>
            <a:endParaRPr lang="es-ES" b="0" baseline="0" dirty="0"/>
          </a:p>
          <a:p>
            <a:r>
              <a:rPr lang="es-ES" b="0" baseline="0" dirty="0"/>
              <a:t>Lea los puntos 4 y 5. </a:t>
            </a:r>
          </a:p>
          <a:p>
            <a:endParaRPr lang="es-ES" b="0" baseline="0" dirty="0"/>
          </a:p>
          <a:p>
            <a:r>
              <a:rPr lang="es-ES" b="0" baseline="0" dirty="0"/>
              <a:t>No revele ninguna información sobre los clientes, el personal u otras personas a menos que la orden o citación judicial se lo exija específicamente. No ayude a los agentes del ICE a clasificar a las personas por su estatus migratorio o país de procedencia. Si vienen con una orden administrativa con el nombre de un empleado. Usted no tiene que decir si el empleado está trabajando ese día o no. Y usted no tiene que tomar el agente de ICE a ese empleado. Déjeles hacer su trabajo, pero con supervisión. [leer de diapositiva]Si intentan llevarse algo que es vital para su negocio, puede explicar por qué es vital y pedir permiso para fotocopiarlo antes de que se incauten del original. No permita que le interroguen antes de consultar con un abogado.</a:t>
            </a:r>
          </a:p>
          <a:p>
            <a:endParaRPr lang="es-ES" b="0" baseline="0" dirty="0"/>
          </a:p>
          <a:p>
            <a:endParaRPr lang="es-ES" b="0" baseline="0" dirty="0"/>
          </a:p>
          <a:p>
            <a:r>
              <a:rPr lang="es-ES" b="0" baseline="0" dirty="0"/>
              <a:t>Si los agentes insisten en confiscar documentos, documente lo que se llevan. Si intentan inspeccionar documentos confidenciales entre abogado y cliente, puede decirles que son confidenciales y pedir que no los inspeccionen hasta que hable con su abogado. Pida una copia de la lista de objetos incautados durante el registro. Objetar cualquier registro fuera del ámbito, pero sin entrar en debates ni discusiones. Simplemente presente la objeción y tome nota de ella. Si se trata de una violación de sus derechos es una determinación que el tribunal tomará más tarde. Su abogado debe encargarse de ello más adelante. </a:t>
            </a:r>
            <a:endParaRPr lang="en-US" b="0" baseline="0" dirty="0"/>
          </a:p>
          <a:p>
            <a:endParaRPr lang="en-US" dirty="0"/>
          </a:p>
        </p:txBody>
      </p:sp>
    </p:spTree>
    <p:extLst>
      <p:ext uri="{BB962C8B-B14F-4D97-AF65-F5344CB8AC3E}">
        <p14:creationId xmlns:p14="http://schemas.microsoft.com/office/powerpoint/2010/main" val="14603410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“Hola, somos de la policía de ICE, queremos hacerle un par de preguntas.”</a:t>
            </a:r>
          </a:p>
          <a:p>
            <a:endParaRPr lang="es-ES" dirty="0"/>
          </a:p>
          <a:p>
            <a:r>
              <a:rPr lang="es-ES" dirty="0"/>
              <a:t>Practiquemos:</a:t>
            </a:r>
          </a:p>
          <a:p>
            <a:endParaRPr lang="es-ES" dirty="0"/>
          </a:p>
          <a:p>
            <a:pPr marL="342900" indent="-342900">
              <a:buFontTx/>
              <a:buChar char="-"/>
            </a:pPr>
            <a:r>
              <a:rPr lang="es-ES" dirty="0"/>
              <a:t>¿Tengo libertad para irme?</a:t>
            </a:r>
          </a:p>
          <a:p>
            <a:pPr marL="342900" indent="-342900">
              <a:buFontTx/>
              <a:buChar char="-"/>
            </a:pPr>
            <a:r>
              <a:rPr lang="es-ES" dirty="0"/>
              <a:t>Voy a guardar silencio.</a:t>
            </a:r>
          </a:p>
          <a:p>
            <a:pPr marL="342900" indent="-342900">
              <a:buFontTx/>
              <a:buChar char="-"/>
            </a:pPr>
            <a:r>
              <a:rPr lang="es-ES" dirty="0"/>
              <a:t>No voy a responder ninguna pregunta.</a:t>
            </a:r>
          </a:p>
          <a:p>
            <a:pPr marL="342900" indent="-342900">
              <a:buFontTx/>
              <a:buChar char="-"/>
            </a:pPr>
            <a:r>
              <a:rPr lang="es-ES" dirty="0"/>
              <a:t>No doy mi consentimiento para un registro.</a:t>
            </a:r>
          </a:p>
          <a:p>
            <a:endParaRPr lang="es-ES" dirty="0"/>
          </a:p>
          <a:p>
            <a:r>
              <a:rPr lang="es-ES" dirty="0"/>
              <a:t>No tiene que responder preguntas sobre su estatus migratorio, su lugar de nacimiento, su domicilio, su país de origen ni si tiene documentos.</a:t>
            </a:r>
            <a:endParaRPr lang="en-US" dirty="0"/>
          </a:p>
        </p:txBody>
      </p:sp>
    </p:spTree>
    <p:extLst>
      <p:ext uri="{BB962C8B-B14F-4D97-AF65-F5344CB8AC3E}">
        <p14:creationId xmlns:p14="http://schemas.microsoft.com/office/powerpoint/2010/main" val="12715146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118172328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DFE39-3D35-12C8-A053-0FDBCA6D55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8532-99E2-B051-49F9-AC088BCBCC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BF7270-2373-F663-5BD2-456625F0E89D}"/>
              </a:ext>
            </a:extLst>
          </p:cNvPr>
          <p:cNvSpPr>
            <a:spLocks noGrp="1"/>
          </p:cNvSpPr>
          <p:nvPr>
            <p:ph type="body" idx="1"/>
          </p:nvPr>
        </p:nvSpPr>
        <p:spPr/>
        <p:txBody>
          <a:bodyPr/>
          <a:lstStyle/>
          <a:p>
            <a:r>
              <a:rPr lang="en-US" b="0" i="0" baseline="0" dirty="0"/>
              <a:t>KM</a:t>
            </a:r>
          </a:p>
          <a:p>
            <a:endParaRPr lang="en-US" b="0" i="0" baseline="0" dirty="0"/>
          </a:p>
          <a:p>
            <a:r>
              <a:rPr lang="en-US" b="0" i="0" baseline="0" dirty="0"/>
              <a:t>By July 1, 2026, California State Preschool Programs </a:t>
            </a:r>
            <a:r>
              <a:rPr lang="en-US" b="1" i="0" baseline="0" dirty="0"/>
              <a:t>must </a:t>
            </a:r>
            <a:r>
              <a:rPr lang="en-US" b="0" i="0" baseline="0" dirty="0"/>
              <a:t>adopt the model policies. </a:t>
            </a:r>
          </a:p>
          <a:p>
            <a:endParaRPr lang="en-US" b="0" i="0" baseline="0" dirty="0"/>
          </a:p>
          <a:p>
            <a:r>
              <a:rPr lang="en-US" b="0" i="0" baseline="0" dirty="0"/>
              <a:t>Licensed childcare businesses </a:t>
            </a:r>
            <a:r>
              <a:rPr lang="en-US" b="1" i="0" baseline="0" dirty="0"/>
              <a:t>are highly encouraged </a:t>
            </a:r>
            <a:r>
              <a:rPr lang="en-US" b="0" i="0" baseline="0" dirty="0"/>
              <a:t>to adopt the model policies or very similar policies by that date as well. </a:t>
            </a:r>
          </a:p>
          <a:p>
            <a:endParaRPr lang="en-US" b="0" i="0" baseline="0" dirty="0"/>
          </a:p>
          <a:p>
            <a:pPr marL="0" marR="0" lvl="0" indent="0" defTabSz="457200" eaLnBrk="1" fontAlgn="auto" latinLnBrk="0" hangingPunct="1">
              <a:lnSpc>
                <a:spcPct val="117999"/>
              </a:lnSpc>
              <a:spcBef>
                <a:spcPts val="0"/>
              </a:spcBef>
              <a:spcAft>
                <a:spcPts val="0"/>
              </a:spcAft>
              <a:buClrTx/>
              <a:buSzTx/>
              <a:buFontTx/>
              <a:buNone/>
              <a:tabLst/>
              <a:defRPr/>
            </a:pPr>
            <a:r>
              <a:rPr lang="en-US" b="0" i="0" baseline="0" dirty="0">
                <a:effectLst/>
              </a:rPr>
              <a:t>Andrea to share about how she’s adopted model policies </a:t>
            </a:r>
            <a:endParaRPr lang="en-US" b="0" i="0" baseline="0" dirty="0"/>
          </a:p>
          <a:p>
            <a:endParaRPr lang="en-US" b="0" i="0" baseline="0" dirty="0"/>
          </a:p>
        </p:txBody>
      </p:sp>
    </p:spTree>
    <p:extLst>
      <p:ext uri="{BB962C8B-B14F-4D97-AF65-F5344CB8AC3E}">
        <p14:creationId xmlns:p14="http://schemas.microsoft.com/office/powerpoint/2010/main" val="89733116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24677205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51310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D0AED-C453-CEF7-4895-8AA893BB7A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486F38-84C2-E5B4-13D3-A25A7D8FDE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1DCE38-10C8-680F-7902-D0D25D9A7D0D}"/>
              </a:ext>
            </a:extLst>
          </p:cNvPr>
          <p:cNvSpPr>
            <a:spLocks noGrp="1"/>
          </p:cNvSpPr>
          <p:nvPr>
            <p:ph type="body" idx="1"/>
          </p:nvPr>
        </p:nvSpPr>
        <p:spPr/>
        <p:txBody>
          <a:bodyPr/>
          <a:lstStyle/>
          <a:p>
            <a:r>
              <a:rPr lang="en-US" b="0" i="0" baseline="0" dirty="0"/>
              <a:t>KM</a:t>
            </a:r>
          </a:p>
        </p:txBody>
      </p:sp>
    </p:spTree>
    <p:extLst>
      <p:ext uri="{BB962C8B-B14F-4D97-AF65-F5344CB8AC3E}">
        <p14:creationId xmlns:p14="http://schemas.microsoft.com/office/powerpoint/2010/main" val="183297803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CA6A7-5376-15FA-A5B4-1BA4754783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724A3C-2553-0339-9894-83BD5FF87CA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22A848-C9E9-6ED8-4289-977541420B4B}"/>
              </a:ext>
            </a:extLst>
          </p:cNvPr>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300748344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A28060-B2BC-5C5A-E617-B5EEBB4020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E742F-83FB-D019-F5BD-F08B94A71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F15AFF-3EB8-EE3D-BB67-137151B54CA3}"/>
              </a:ext>
            </a:extLst>
          </p:cNvPr>
          <p:cNvSpPr>
            <a:spLocks noGrp="1"/>
          </p:cNvSpPr>
          <p:nvPr>
            <p:ph type="body" idx="1"/>
          </p:nvPr>
        </p:nvSpPr>
        <p:spPr/>
        <p:txBody>
          <a:bodyPr/>
          <a:lstStyle/>
          <a:p>
            <a:pPr lvl="3"/>
            <a:r>
              <a:rPr lang="en-US" sz="1800" u="none" strike="noStrike" kern="1200" dirty="0">
                <a:solidFill>
                  <a:srgbClr val="000000"/>
                </a:solidFill>
                <a:effectLst/>
                <a:latin typeface="Georgia" panose="02040502050405020303" pitchFamily="18" charset="0"/>
                <a:ea typeface="+mj-ea"/>
                <a:cs typeface="+mj-cs"/>
                <a:sym typeface="Helvetica Neue"/>
              </a:rPr>
              <a:t>KM</a:t>
            </a:r>
          </a:p>
          <a:p>
            <a:pPr lvl="3"/>
            <a:endParaRPr lang="en-US" sz="1800" u="none" strike="noStrike" kern="1200" dirty="0">
              <a:solidFill>
                <a:srgbClr val="000000"/>
              </a:solidFill>
              <a:effectLst/>
              <a:latin typeface="Georgia" panose="02040502050405020303" pitchFamily="18" charset="0"/>
              <a:ea typeface="+mj-ea"/>
              <a:cs typeface="+mj-cs"/>
              <a:sym typeface="Helvetica Neue"/>
            </a:endParaRPr>
          </a:p>
          <a:p>
            <a:pPr lvl="3"/>
            <a:r>
              <a:rPr lang="en-US" sz="1800" u="none" strike="noStrike" kern="1200" dirty="0">
                <a:solidFill>
                  <a:srgbClr val="000000"/>
                </a:solidFill>
                <a:effectLst/>
                <a:latin typeface="Georgia" panose="02040502050405020303" pitchFamily="18" charset="0"/>
                <a:ea typeface="+mj-ea"/>
                <a:cs typeface="+mj-cs"/>
                <a:sym typeface="Helvetica Neue"/>
              </a:rPr>
              <a:t>Online application link – put in chat</a:t>
            </a:r>
          </a:p>
          <a:p>
            <a:pPr lvl="3"/>
            <a:endParaRPr lang="en-US" sz="1800" u="none" strike="noStrike" kern="1200" dirty="0">
              <a:solidFill>
                <a:srgbClr val="000000"/>
              </a:solidFill>
              <a:effectLst/>
              <a:latin typeface="Georgia" panose="02040502050405020303" pitchFamily="18" charset="0"/>
              <a:ea typeface="+mj-ea"/>
              <a:cs typeface="+mj-cs"/>
              <a:sym typeface="Helvetica Neue"/>
            </a:endParaRPr>
          </a:p>
          <a:p>
            <a:pPr lvl="3"/>
            <a:r>
              <a:rPr lang="en-US" sz="1800" u="none" strike="noStrike" kern="1200" dirty="0">
                <a:solidFill>
                  <a:srgbClr val="000000"/>
                </a:solidFill>
                <a:effectLst/>
                <a:latin typeface="Georgia" panose="02040502050405020303" pitchFamily="18" charset="0"/>
                <a:ea typeface="+mj-ea"/>
                <a:cs typeface="+mj-cs"/>
                <a:sym typeface="Helvetica Neue"/>
              </a:rPr>
              <a:t>https://publiccounsel.org/services/small-businesses/ </a:t>
            </a:r>
          </a:p>
          <a:p>
            <a:pPr lvl="3"/>
            <a:r>
              <a:rPr lang="en-US" sz="1800" u="none" strike="noStrike" kern="1200" dirty="0" err="1">
                <a:solidFill>
                  <a:srgbClr val="000000"/>
                </a:solidFill>
                <a:effectLst/>
                <a:latin typeface="Georgia" panose="02040502050405020303" pitchFamily="18" charset="0"/>
                <a:ea typeface="+mj-ea"/>
                <a:cs typeface="+mj-cs"/>
                <a:sym typeface="Helvetica Neue"/>
              </a:rPr>
              <a:t>www.allinforsafeschools.org</a:t>
            </a:r>
            <a:r>
              <a:rPr lang="en-US" sz="1800" u="none" strike="noStrike" kern="1200" dirty="0">
                <a:solidFill>
                  <a:srgbClr val="000000"/>
                </a:solidFill>
                <a:effectLst/>
                <a:latin typeface="Georgia" panose="02040502050405020303" pitchFamily="18" charset="0"/>
                <a:ea typeface="+mj-ea"/>
                <a:cs typeface="+mj-cs"/>
                <a:sym typeface="Helvetica Neue"/>
              </a:rPr>
              <a:t> </a:t>
            </a:r>
          </a:p>
          <a:p>
            <a:endParaRPr lang="en-US" b="0" i="0" baseline="0" dirty="0"/>
          </a:p>
        </p:txBody>
      </p:sp>
    </p:spTree>
    <p:extLst>
      <p:ext uri="{BB962C8B-B14F-4D97-AF65-F5344CB8AC3E}">
        <p14:creationId xmlns:p14="http://schemas.microsoft.com/office/powerpoint/2010/main" val="9467692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dirty="0"/>
              <a:t>Red Cards</a:t>
            </a:r>
            <a:r>
              <a:rPr lang="en-US" baseline="0" dirty="0"/>
              <a:t> - https://www.ilrc.org/red-cards - KYR - Nonprofits can order them for free. Helpful for staff and customers. You can also print your own. </a:t>
            </a:r>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endParaRPr lang="en-US" baseline="0" dirty="0"/>
          </a:p>
          <a:p>
            <a:pPr marL="0" marR="0" lvl="0" indent="0" algn="l" defTabSz="457200" rtl="0" eaLnBrk="0" fontAlgn="base" latinLnBrk="0" hangingPunct="0">
              <a:lnSpc>
                <a:spcPct val="100000"/>
              </a:lnSpc>
              <a:spcBef>
                <a:spcPct val="30000"/>
              </a:spcBef>
              <a:spcAft>
                <a:spcPct val="0"/>
              </a:spcAft>
              <a:buClr>
                <a:srgbClr val="000000"/>
              </a:buClr>
              <a:buSzPct val="100000"/>
              <a:buFont typeface="Times New Roman" pitchFamily="16" charset="0"/>
              <a:buNone/>
              <a:tabLst/>
              <a:defRPr/>
            </a:pPr>
            <a:r>
              <a:rPr lang="en-US" baseline="0" dirty="0"/>
              <a:t>Consulates – notifying family members </a:t>
            </a:r>
          </a:p>
          <a:p>
            <a:endParaRPr lang="en-US" dirty="0"/>
          </a:p>
        </p:txBody>
      </p:sp>
    </p:spTree>
    <p:extLst>
      <p:ext uri="{BB962C8B-B14F-4D97-AF65-F5344CB8AC3E}">
        <p14:creationId xmlns:p14="http://schemas.microsoft.com/office/powerpoint/2010/main" val="102527466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7CDA5-18CB-9C77-044E-C8C5E5467E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6B4C0D-7D56-C697-153C-EC1D5A4350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59ADAE-5450-6D25-0071-AD589124267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5631865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3f23f03d590_0_2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3f23f03d590_0_2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None/>
            </a:pPr>
            <a:r>
              <a:rPr lang="en" sz="1200" dirty="0">
                <a:solidFill>
                  <a:schemeClr val="dk1"/>
                </a:solidFill>
              </a:rPr>
              <a:t>Before we dive into our topic today I want to share a few reminders:</a:t>
            </a:r>
            <a:endParaRPr sz="1200" dirty="0">
              <a:solidFill>
                <a:schemeClr val="dk1"/>
              </a:solidFill>
            </a:endParaRPr>
          </a:p>
          <a:p>
            <a:pPr marL="0" lvl="0" indent="0" algn="l" rtl="0">
              <a:lnSpc>
                <a:spcPct val="90000"/>
              </a:lnSpc>
              <a:spcBef>
                <a:spcPts val="0"/>
              </a:spcBef>
              <a:spcAft>
                <a:spcPts val="0"/>
              </a:spcAft>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dirty="0">
                <a:solidFill>
                  <a:schemeClr val="dk1"/>
                </a:solidFill>
              </a:rPr>
              <a:t>Today’s webinar provides live Spanish translation. To access it, click on the Interpretation Icon in your Zoom controls. Then, select Spanish. To mute the English in the background, select Mute Original Audio.</a:t>
            </a:r>
            <a:endParaRPr sz="1200" dirty="0">
              <a:solidFill>
                <a:schemeClr val="dk1"/>
              </a:solidFill>
            </a:endParaRPr>
          </a:p>
          <a:p>
            <a:pPr marL="457200" lvl="0" indent="0" algn="l" rtl="0">
              <a:lnSpc>
                <a:spcPct val="90000"/>
              </a:lnSpc>
              <a:spcBef>
                <a:spcPts val="0"/>
              </a:spcBef>
              <a:spcAft>
                <a:spcPts val="0"/>
              </a:spcAft>
              <a:buClr>
                <a:schemeClr val="dk1"/>
              </a:buClr>
              <a:buSzPts val="1400"/>
              <a:buFont typeface="Arial"/>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dirty="0">
                <a:solidFill>
                  <a:schemeClr val="dk1"/>
                </a:solidFill>
              </a:rPr>
              <a:t>El </a:t>
            </a:r>
            <a:r>
              <a:rPr lang="en" sz="1200" dirty="0" err="1">
                <a:solidFill>
                  <a:schemeClr val="dk1"/>
                </a:solidFill>
              </a:rPr>
              <a:t>seminario</a:t>
            </a:r>
            <a:r>
              <a:rPr lang="en" sz="1200" dirty="0">
                <a:solidFill>
                  <a:schemeClr val="dk1"/>
                </a:solidFill>
              </a:rPr>
              <a:t> web de hoy se </a:t>
            </a:r>
            <a:r>
              <a:rPr lang="en" sz="1200" dirty="0" err="1">
                <a:solidFill>
                  <a:schemeClr val="dk1"/>
                </a:solidFill>
              </a:rPr>
              <a:t>interpretará</a:t>
            </a:r>
            <a:r>
              <a:rPr lang="en" sz="1200" dirty="0">
                <a:solidFill>
                  <a:schemeClr val="dk1"/>
                </a:solidFill>
              </a:rPr>
              <a:t> </a:t>
            </a:r>
            <a:r>
              <a:rPr lang="en" sz="1200" dirty="0" err="1">
                <a:solidFill>
                  <a:schemeClr val="dk1"/>
                </a:solidFill>
              </a:rPr>
              <a:t>en</a:t>
            </a:r>
            <a:r>
              <a:rPr lang="en" sz="1200" dirty="0">
                <a:solidFill>
                  <a:schemeClr val="dk1"/>
                </a:solidFill>
              </a:rPr>
              <a:t> vivo al </a:t>
            </a:r>
            <a:r>
              <a:rPr lang="en" sz="1200" dirty="0" err="1">
                <a:solidFill>
                  <a:schemeClr val="dk1"/>
                </a:solidFill>
              </a:rPr>
              <a:t>español</a:t>
            </a:r>
            <a:r>
              <a:rPr lang="en" sz="1200" dirty="0">
                <a:solidFill>
                  <a:schemeClr val="dk1"/>
                </a:solidFill>
              </a:rPr>
              <a:t> para </a:t>
            </a:r>
            <a:r>
              <a:rPr lang="en" sz="1200" dirty="0" err="1">
                <a:solidFill>
                  <a:schemeClr val="dk1"/>
                </a:solidFill>
              </a:rPr>
              <a:t>quienes</a:t>
            </a:r>
            <a:r>
              <a:rPr lang="en" sz="1200" dirty="0">
                <a:solidFill>
                  <a:schemeClr val="dk1"/>
                </a:solidFill>
              </a:rPr>
              <a:t> lo </a:t>
            </a:r>
            <a:r>
              <a:rPr lang="en" sz="1200" dirty="0" err="1">
                <a:solidFill>
                  <a:schemeClr val="dk1"/>
                </a:solidFill>
              </a:rPr>
              <a:t>deseen</a:t>
            </a:r>
            <a:r>
              <a:rPr lang="en" sz="1200" dirty="0">
                <a:solidFill>
                  <a:schemeClr val="dk1"/>
                </a:solidFill>
              </a:rPr>
              <a:t>. Para acceder a </a:t>
            </a:r>
            <a:r>
              <a:rPr lang="en" sz="1200" dirty="0" err="1">
                <a:solidFill>
                  <a:schemeClr val="dk1"/>
                </a:solidFill>
              </a:rPr>
              <a:t>este</a:t>
            </a:r>
            <a:r>
              <a:rPr lang="en" sz="1200" dirty="0">
                <a:solidFill>
                  <a:schemeClr val="dk1"/>
                </a:solidFill>
              </a:rPr>
              <a:t> </a:t>
            </a:r>
            <a:r>
              <a:rPr lang="en" sz="1200" dirty="0" err="1">
                <a:solidFill>
                  <a:schemeClr val="dk1"/>
                </a:solidFill>
              </a:rPr>
              <a:t>servicio</a:t>
            </a:r>
            <a:r>
              <a:rPr lang="en" sz="1200" dirty="0">
                <a:solidFill>
                  <a:schemeClr val="dk1"/>
                </a:solidFill>
              </a:rPr>
              <a:t>, </a:t>
            </a:r>
            <a:r>
              <a:rPr lang="en" sz="1200" dirty="0" err="1">
                <a:solidFill>
                  <a:schemeClr val="dk1"/>
                </a:solidFill>
              </a:rPr>
              <a:t>haga</a:t>
            </a:r>
            <a:r>
              <a:rPr lang="en" sz="1200" dirty="0">
                <a:solidFill>
                  <a:schemeClr val="dk1"/>
                </a:solidFill>
              </a:rPr>
              <a:t> </a:t>
            </a:r>
            <a:r>
              <a:rPr lang="en" sz="1200" dirty="0" err="1">
                <a:solidFill>
                  <a:schemeClr val="dk1"/>
                </a:solidFill>
              </a:rPr>
              <a:t>clic</a:t>
            </a:r>
            <a:r>
              <a:rPr lang="en" sz="1200" dirty="0">
                <a:solidFill>
                  <a:schemeClr val="dk1"/>
                </a:solidFill>
              </a:rPr>
              <a:t> </a:t>
            </a:r>
            <a:r>
              <a:rPr lang="en" sz="1200" dirty="0" err="1">
                <a:solidFill>
                  <a:schemeClr val="dk1"/>
                </a:solidFill>
              </a:rPr>
              <a:t>en</a:t>
            </a:r>
            <a:r>
              <a:rPr lang="en" sz="1200" dirty="0">
                <a:solidFill>
                  <a:schemeClr val="dk1"/>
                </a:solidFill>
              </a:rPr>
              <a:t> </a:t>
            </a:r>
            <a:r>
              <a:rPr lang="en" sz="1200" dirty="0" err="1">
                <a:solidFill>
                  <a:schemeClr val="dk1"/>
                </a:solidFill>
              </a:rPr>
              <a:t>el</a:t>
            </a:r>
            <a:r>
              <a:rPr lang="en" sz="1200" dirty="0">
                <a:solidFill>
                  <a:schemeClr val="dk1"/>
                </a:solidFill>
              </a:rPr>
              <a:t> </a:t>
            </a:r>
            <a:r>
              <a:rPr lang="en" sz="1200" dirty="0" err="1">
                <a:solidFill>
                  <a:schemeClr val="dk1"/>
                </a:solidFill>
              </a:rPr>
              <a:t>icono</a:t>
            </a:r>
            <a:r>
              <a:rPr lang="en" sz="1200" dirty="0">
                <a:solidFill>
                  <a:schemeClr val="dk1"/>
                </a:solidFill>
              </a:rPr>
              <a:t> de </a:t>
            </a:r>
            <a:r>
              <a:rPr lang="en" sz="1200" dirty="0" err="1">
                <a:solidFill>
                  <a:schemeClr val="dk1"/>
                </a:solidFill>
              </a:rPr>
              <a:t>interpretación</a:t>
            </a:r>
            <a:r>
              <a:rPr lang="en" sz="1200" dirty="0">
                <a:solidFill>
                  <a:schemeClr val="dk1"/>
                </a:solidFill>
              </a:rPr>
              <a:t> </a:t>
            </a:r>
            <a:r>
              <a:rPr lang="en" sz="1200" dirty="0" err="1">
                <a:solidFill>
                  <a:schemeClr val="dk1"/>
                </a:solidFill>
              </a:rPr>
              <a:t>en</a:t>
            </a:r>
            <a:r>
              <a:rPr lang="en" sz="1200" dirty="0">
                <a:solidFill>
                  <a:schemeClr val="dk1"/>
                </a:solidFill>
              </a:rPr>
              <a:t> </a:t>
            </a:r>
            <a:r>
              <a:rPr lang="en" sz="1200" dirty="0" err="1">
                <a:solidFill>
                  <a:schemeClr val="dk1"/>
                </a:solidFill>
              </a:rPr>
              <a:t>los</a:t>
            </a:r>
            <a:r>
              <a:rPr lang="en" sz="1200" dirty="0">
                <a:solidFill>
                  <a:schemeClr val="dk1"/>
                </a:solidFill>
              </a:rPr>
              <a:t> </a:t>
            </a:r>
            <a:r>
              <a:rPr lang="en" sz="1200" dirty="0" err="1">
                <a:solidFill>
                  <a:schemeClr val="dk1"/>
                </a:solidFill>
              </a:rPr>
              <a:t>controles</a:t>
            </a:r>
            <a:r>
              <a:rPr lang="en" sz="1200" dirty="0">
                <a:solidFill>
                  <a:schemeClr val="dk1"/>
                </a:solidFill>
              </a:rPr>
              <a:t> de Zoom. Luego, </a:t>
            </a:r>
            <a:r>
              <a:rPr lang="en" sz="1200" dirty="0" err="1">
                <a:solidFill>
                  <a:schemeClr val="dk1"/>
                </a:solidFill>
              </a:rPr>
              <a:t>seleccione</a:t>
            </a:r>
            <a:r>
              <a:rPr lang="en" sz="1200" dirty="0">
                <a:solidFill>
                  <a:schemeClr val="dk1"/>
                </a:solidFill>
              </a:rPr>
              <a:t> </a:t>
            </a:r>
            <a:r>
              <a:rPr lang="en" sz="1200" dirty="0" err="1">
                <a:solidFill>
                  <a:schemeClr val="dk1"/>
                </a:solidFill>
              </a:rPr>
              <a:t>español</a:t>
            </a:r>
            <a:r>
              <a:rPr lang="en" sz="1200" dirty="0">
                <a:solidFill>
                  <a:schemeClr val="dk1"/>
                </a:solidFill>
              </a:rPr>
              <a:t>. Para </a:t>
            </a:r>
            <a:r>
              <a:rPr lang="en" sz="1200" dirty="0" err="1">
                <a:solidFill>
                  <a:schemeClr val="dk1"/>
                </a:solidFill>
              </a:rPr>
              <a:t>silenciar</a:t>
            </a:r>
            <a:r>
              <a:rPr lang="en" sz="1200" dirty="0">
                <a:solidFill>
                  <a:schemeClr val="dk1"/>
                </a:solidFill>
              </a:rPr>
              <a:t> </a:t>
            </a:r>
            <a:r>
              <a:rPr lang="en" sz="1200" dirty="0" err="1">
                <a:solidFill>
                  <a:schemeClr val="dk1"/>
                </a:solidFill>
              </a:rPr>
              <a:t>el</a:t>
            </a:r>
            <a:r>
              <a:rPr lang="en" sz="1200" dirty="0">
                <a:solidFill>
                  <a:schemeClr val="dk1"/>
                </a:solidFill>
              </a:rPr>
              <a:t> </a:t>
            </a:r>
            <a:r>
              <a:rPr lang="en" sz="1200" dirty="0" err="1">
                <a:solidFill>
                  <a:schemeClr val="dk1"/>
                </a:solidFill>
              </a:rPr>
              <a:t>inglés</a:t>
            </a:r>
            <a:r>
              <a:rPr lang="en" sz="1200" dirty="0">
                <a:solidFill>
                  <a:schemeClr val="dk1"/>
                </a:solidFill>
              </a:rPr>
              <a:t> de </a:t>
            </a:r>
            <a:r>
              <a:rPr lang="en" sz="1200" dirty="0" err="1">
                <a:solidFill>
                  <a:schemeClr val="dk1"/>
                </a:solidFill>
              </a:rPr>
              <a:t>fondo</a:t>
            </a:r>
            <a:r>
              <a:rPr lang="en" sz="1200" dirty="0">
                <a:solidFill>
                  <a:schemeClr val="dk1"/>
                </a:solidFill>
              </a:rPr>
              <a:t>, </a:t>
            </a:r>
            <a:r>
              <a:rPr lang="en" sz="1200" dirty="0" err="1">
                <a:solidFill>
                  <a:schemeClr val="dk1"/>
                </a:solidFill>
              </a:rPr>
              <a:t>seleccione</a:t>
            </a:r>
            <a:r>
              <a:rPr lang="en" sz="1200" dirty="0">
                <a:solidFill>
                  <a:schemeClr val="dk1"/>
                </a:solidFill>
              </a:rPr>
              <a:t> </a:t>
            </a:r>
            <a:r>
              <a:rPr lang="en" sz="1200" dirty="0" err="1">
                <a:solidFill>
                  <a:schemeClr val="dk1"/>
                </a:solidFill>
              </a:rPr>
              <a:t>Silenciar</a:t>
            </a:r>
            <a:r>
              <a:rPr lang="en" sz="1200" dirty="0">
                <a:solidFill>
                  <a:schemeClr val="dk1"/>
                </a:solidFill>
              </a:rPr>
              <a:t> </a:t>
            </a:r>
            <a:r>
              <a:rPr lang="en" sz="1200" dirty="0" err="1">
                <a:solidFill>
                  <a:schemeClr val="dk1"/>
                </a:solidFill>
              </a:rPr>
              <a:t>el</a:t>
            </a:r>
            <a:r>
              <a:rPr lang="en" sz="1200" dirty="0">
                <a:solidFill>
                  <a:schemeClr val="dk1"/>
                </a:solidFill>
              </a:rPr>
              <a:t> audio original (Mute Original Audio).</a:t>
            </a:r>
            <a:endParaRPr sz="1200" dirty="0">
              <a:solidFill>
                <a:schemeClr val="dk1"/>
              </a:solidFill>
            </a:endParaRPr>
          </a:p>
          <a:p>
            <a:pPr marL="457200" lvl="0" indent="0" algn="l" rtl="0">
              <a:lnSpc>
                <a:spcPct val="90000"/>
              </a:lnSpc>
              <a:spcBef>
                <a:spcPts val="0"/>
              </a:spcBef>
              <a:spcAft>
                <a:spcPts val="0"/>
              </a:spcAft>
              <a:buClr>
                <a:schemeClr val="dk1"/>
              </a:buClr>
              <a:buSzPts val="1400"/>
              <a:buFont typeface="Arial"/>
              <a:buNone/>
            </a:pPr>
            <a:endParaRPr sz="1200" dirty="0">
              <a:solidFill>
                <a:schemeClr val="dk1"/>
              </a:solidFill>
            </a:endParaRPr>
          </a:p>
          <a:p>
            <a:pPr marL="457200" lvl="0" indent="-304800" algn="l" rtl="0">
              <a:lnSpc>
                <a:spcPct val="90000"/>
              </a:lnSpc>
              <a:spcBef>
                <a:spcPts val="0"/>
              </a:spcBef>
              <a:spcAft>
                <a:spcPts val="0"/>
              </a:spcAft>
              <a:buClr>
                <a:schemeClr val="dk1"/>
              </a:buClr>
              <a:buSzPts val="1200"/>
              <a:buChar char="●"/>
            </a:pPr>
            <a:r>
              <a:rPr lang="en" sz="1200" dirty="0">
                <a:solidFill>
                  <a:schemeClr val="dk1"/>
                </a:solidFill>
              </a:rPr>
              <a:t>We want to thank our interpreters. Le </a:t>
            </a:r>
            <a:r>
              <a:rPr lang="en" sz="1200" dirty="0" err="1">
                <a:solidFill>
                  <a:schemeClr val="dk1"/>
                </a:solidFill>
              </a:rPr>
              <a:t>agradecemos</a:t>
            </a:r>
            <a:r>
              <a:rPr lang="en" sz="1200" dirty="0">
                <a:solidFill>
                  <a:schemeClr val="dk1"/>
                </a:solidFill>
              </a:rPr>
              <a:t> a </a:t>
            </a:r>
            <a:r>
              <a:rPr lang="en" sz="1200" dirty="0" err="1">
                <a:solidFill>
                  <a:schemeClr val="dk1"/>
                </a:solidFill>
              </a:rPr>
              <a:t>nuestros</a:t>
            </a:r>
            <a:r>
              <a:rPr lang="en" sz="1200" dirty="0">
                <a:solidFill>
                  <a:schemeClr val="dk1"/>
                </a:solidFill>
              </a:rPr>
              <a:t> </a:t>
            </a:r>
            <a:r>
              <a:rPr lang="en" sz="1200">
                <a:solidFill>
                  <a:schemeClr val="dk1"/>
                </a:solidFill>
              </a:rPr>
              <a:t>intérpretes</a:t>
            </a:r>
            <a:endParaRPr sz="1200"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KM</a:t>
            </a:r>
          </a:p>
        </p:txBody>
      </p:sp>
    </p:spTree>
    <p:extLst>
      <p:ext uri="{BB962C8B-B14F-4D97-AF65-F5344CB8AC3E}">
        <p14:creationId xmlns:p14="http://schemas.microsoft.com/office/powerpoint/2010/main" val="419770092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849239-E097-FA85-B0A1-C3199BCC55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3E29A-78A8-39B9-7B0E-9C73EA9524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49B3900-EF26-5306-6BCA-89F3F96D4BB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76226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CB</a:t>
            </a:r>
          </a:p>
        </p:txBody>
      </p:sp>
    </p:spTree>
    <p:extLst>
      <p:ext uri="{BB962C8B-B14F-4D97-AF65-F5344CB8AC3E}">
        <p14:creationId xmlns:p14="http://schemas.microsoft.com/office/powerpoint/2010/main" val="15601836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811152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Choose your own adventure</a:t>
            </a:r>
          </a:p>
        </p:txBody>
      </p:sp>
    </p:spTree>
    <p:extLst>
      <p:ext uri="{BB962C8B-B14F-4D97-AF65-F5344CB8AC3E}">
        <p14:creationId xmlns:p14="http://schemas.microsoft.com/office/powerpoint/2010/main" val="42765567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t>
            </a:r>
          </a:p>
          <a:p>
            <a:endParaRPr lang="en-US" dirty="0"/>
          </a:p>
          <a:p>
            <a:r>
              <a:rPr lang="en-US" dirty="0"/>
              <a:t>Andrea to share context behind new immigration policies and how its impacted her program and families as well as why learning about AB 495 is important. </a:t>
            </a:r>
          </a:p>
        </p:txBody>
      </p:sp>
    </p:spTree>
    <p:extLst>
      <p:ext uri="{BB962C8B-B14F-4D97-AF65-F5344CB8AC3E}">
        <p14:creationId xmlns:p14="http://schemas.microsoft.com/office/powerpoint/2010/main" val="37919315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Text Only">
    <p:bg>
      <p:bgPr>
        <a:solidFill>
          <a:srgbClr val="123360"/>
        </a:solidFill>
        <a:effectLst/>
      </p:bgPr>
    </p:bg>
    <p:spTree>
      <p:nvGrpSpPr>
        <p:cNvPr id="1" name=""/>
        <p:cNvGrpSpPr/>
        <p:nvPr/>
      </p:nvGrpSpPr>
      <p:grpSpPr>
        <a:xfrm>
          <a:off x="0" y="0"/>
          <a:ext cx="0" cy="0"/>
          <a:chOff x="0" y="0"/>
          <a:chExt cx="0" cy="0"/>
        </a:xfrm>
      </p:grpSpPr>
      <p:sp>
        <p:nvSpPr>
          <p:cNvPr id="14" name="Body Level One…"/>
          <p:cNvSpPr txBox="1">
            <a:spLocks noGrp="1"/>
          </p:cNvSpPr>
          <p:nvPr>
            <p:ph type="body" sz="quarter" idx="1"/>
          </p:nvPr>
        </p:nvSpPr>
        <p:spPr>
          <a:xfrm>
            <a:off x="1015999" y="8849183"/>
            <a:ext cx="2513411" cy="444503"/>
          </a:xfrm>
          <a:prstGeom prst="rect">
            <a:avLst/>
          </a:prstGeom>
        </p:spPr>
        <p:txBody>
          <a:bodyPr anchor="ctr"/>
          <a:lstStyle>
            <a:lvl1pPr marL="0" indent="0">
              <a:spcBef>
                <a:spcPts val="800"/>
              </a:spcBef>
              <a:buSzTx/>
              <a:buNone/>
              <a:defRPr sz="2400" i="1">
                <a:solidFill>
                  <a:srgbClr val="FFFFFF"/>
                </a:solidFill>
              </a:defRPr>
            </a:lvl1pPr>
            <a:lvl2pPr marL="1179284" indent="-544284">
              <a:spcBef>
                <a:spcPts val="800"/>
              </a:spcBef>
              <a:defRPr sz="2400" i="1">
                <a:solidFill>
                  <a:srgbClr val="FFFFFF"/>
                </a:solidFill>
              </a:defRPr>
            </a:lvl2pPr>
            <a:lvl3pPr marL="1814284" indent="-544284">
              <a:spcBef>
                <a:spcPts val="800"/>
              </a:spcBef>
              <a:defRPr sz="2400" i="1">
                <a:solidFill>
                  <a:srgbClr val="FFFFFF"/>
                </a:solidFill>
              </a:defRPr>
            </a:lvl3pPr>
            <a:lvl4pPr marL="2449284" indent="-544284">
              <a:spcBef>
                <a:spcPts val="800"/>
              </a:spcBef>
              <a:defRPr sz="2400" i="1">
                <a:solidFill>
                  <a:srgbClr val="FFFFFF"/>
                </a:solidFill>
              </a:defRPr>
            </a:lvl4pPr>
            <a:lvl5pPr marL="3084284" indent="-544284">
              <a:spcBef>
                <a:spcPts val="800"/>
              </a:spcBef>
              <a:defRPr sz="2400" i="1">
                <a:solidFill>
                  <a:srgbClr val="FFFFFF"/>
                </a:solidFill>
              </a:defRPr>
            </a:lvl5pPr>
          </a:lstStyle>
          <a:p>
            <a:r>
              <a:t>Body Level One</a:t>
            </a:r>
          </a:p>
          <a:p>
            <a:pPr lvl="1"/>
            <a:r>
              <a:t>Body Level Two</a:t>
            </a:r>
          </a:p>
          <a:p>
            <a:pPr lvl="2"/>
            <a:r>
              <a:t>Body Level Three</a:t>
            </a:r>
          </a:p>
          <a:p>
            <a:pPr lvl="3"/>
            <a:r>
              <a:t>Body Level Four</a:t>
            </a:r>
          </a:p>
          <a:p>
            <a:pPr lvl="4"/>
            <a:r>
              <a:t>Body Level Five</a:t>
            </a:r>
          </a:p>
        </p:txBody>
      </p:sp>
      <p:sp>
        <p:nvSpPr>
          <p:cNvPr id="15" name="Title Text"/>
          <p:cNvSpPr txBox="1">
            <a:spLocks noGrp="1"/>
          </p:cNvSpPr>
          <p:nvPr>
            <p:ph type="title"/>
          </p:nvPr>
        </p:nvSpPr>
        <p:spPr>
          <a:xfrm>
            <a:off x="1295400" y="2500727"/>
            <a:ext cx="10414001" cy="2108203"/>
          </a:xfrm>
          <a:prstGeom prst="rect">
            <a:avLst/>
          </a:prstGeom>
        </p:spPr>
        <p:txBody>
          <a:bodyPr anchor="b"/>
          <a:lstStyle>
            <a:lvl1pPr algn="ctr">
              <a:defRPr sz="8000" spc="-200">
                <a:solidFill>
                  <a:srgbClr val="FBF484"/>
                </a:solidFill>
              </a:defRPr>
            </a:lvl1pPr>
          </a:lstStyle>
          <a:p>
            <a:r>
              <a:t>Title Text</a:t>
            </a:r>
          </a:p>
        </p:txBody>
      </p:sp>
      <p:sp>
        <p:nvSpPr>
          <p:cNvPr id="16" name="Body Level One…"/>
          <p:cNvSpPr txBox="1">
            <a:spLocks noGrp="1"/>
          </p:cNvSpPr>
          <p:nvPr>
            <p:ph type="body" sz="quarter" idx="21"/>
          </p:nvPr>
        </p:nvSpPr>
        <p:spPr>
          <a:xfrm>
            <a:off x="1104899" y="4724210"/>
            <a:ext cx="10795001" cy="542127"/>
          </a:xfrm>
          <a:prstGeom prst="rect">
            <a:avLst/>
          </a:prstGeom>
        </p:spPr>
        <p:txBody>
          <a:bodyPr/>
          <a:lstStyle/>
          <a:p>
            <a:pPr marL="0" indent="0" algn="ctr" defTabSz="391413">
              <a:spcBef>
                <a:spcPts val="0"/>
              </a:spcBef>
              <a:buClr>
                <a:srgbClr val="006ED0"/>
              </a:buClr>
              <a:buSzTx/>
              <a:buFont typeface="Zapf Dingbats"/>
              <a:buNone/>
              <a:defRPr sz="3000">
                <a:solidFill>
                  <a:srgbClr val="AACFF7"/>
                </a:solidFill>
              </a:defRPr>
            </a:pPr>
            <a:endParaRPr/>
          </a:p>
        </p:txBody>
      </p:sp>
      <p:pic>
        <p:nvPicPr>
          <p:cNvPr id="17" name="PC WordMark.png" descr="PC WordMark.png"/>
          <p:cNvPicPr>
            <a:picLocks noChangeAspect="1"/>
          </p:cNvPicPr>
          <p:nvPr/>
        </p:nvPicPr>
        <p:blipFill>
          <a:blip r:embed="rId2"/>
          <a:stretch>
            <a:fillRect/>
          </a:stretch>
        </p:blipFill>
        <p:spPr>
          <a:xfrm>
            <a:off x="10228995" y="8651416"/>
            <a:ext cx="1759805" cy="840038"/>
          </a:xfrm>
          <a:prstGeom prst="rect">
            <a:avLst/>
          </a:prstGeom>
          <a:ln w="12700">
            <a:miter lim="400000"/>
          </a:ln>
        </p:spPr>
      </p:pic>
      <p:sp>
        <p:nvSpPr>
          <p:cNvPr id="18" name="Line"/>
          <p:cNvSpPr/>
          <p:nvPr/>
        </p:nvSpPr>
        <p:spPr>
          <a:xfrm>
            <a:off x="-34040" y="8369300"/>
            <a:ext cx="13072880" cy="0"/>
          </a:xfrm>
          <a:prstGeom prst="line">
            <a:avLst/>
          </a:prstGeom>
          <a:ln w="25400">
            <a:solidFill>
              <a:srgbClr val="006ED0">
                <a:alpha val="60000"/>
              </a:srgbClr>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sp>
        <p:nvSpPr>
          <p:cNvPr id="19"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Chapter Title">
    <p:bg>
      <p:bgPr>
        <a:solidFill>
          <a:srgbClr val="006ED0"/>
        </a:solidFill>
        <a:effectLst/>
      </p:bgPr>
    </p:bg>
    <p:spTree>
      <p:nvGrpSpPr>
        <p:cNvPr id="1" name=""/>
        <p:cNvGrpSpPr/>
        <p:nvPr/>
      </p:nvGrpSpPr>
      <p:grpSpPr>
        <a:xfrm>
          <a:off x="0" y="0"/>
          <a:ext cx="0" cy="0"/>
          <a:chOff x="0" y="0"/>
          <a:chExt cx="0" cy="0"/>
        </a:xfrm>
      </p:grpSpPr>
      <p:sp>
        <p:nvSpPr>
          <p:cNvPr id="39" name="Title Text"/>
          <p:cNvSpPr txBox="1">
            <a:spLocks noGrp="1"/>
          </p:cNvSpPr>
          <p:nvPr>
            <p:ph type="title"/>
          </p:nvPr>
        </p:nvSpPr>
        <p:spPr>
          <a:xfrm>
            <a:off x="1263649" y="2984500"/>
            <a:ext cx="10477501" cy="2108201"/>
          </a:xfrm>
          <a:prstGeom prst="rect">
            <a:avLst/>
          </a:prstGeom>
        </p:spPr>
        <p:txBody>
          <a:bodyPr anchor="b"/>
          <a:lstStyle>
            <a:lvl1pPr algn="ctr">
              <a:defRPr sz="8000" spc="-200">
                <a:solidFill>
                  <a:srgbClr val="FBF484"/>
                </a:solidFill>
              </a:defRPr>
            </a:lvl1pPr>
          </a:lstStyle>
          <a:p>
            <a:r>
              <a:t>Title Text</a:t>
            </a:r>
          </a:p>
        </p:txBody>
      </p:sp>
      <p:pic>
        <p:nvPicPr>
          <p:cNvPr id="40" name="PC WordMark.png" descr="PC WordMark.png"/>
          <p:cNvPicPr>
            <a:picLocks noChangeAspect="1"/>
          </p:cNvPicPr>
          <p:nvPr/>
        </p:nvPicPr>
        <p:blipFill>
          <a:blip r:embed="rId2"/>
          <a:stretch>
            <a:fillRect/>
          </a:stretch>
        </p:blipFill>
        <p:spPr>
          <a:xfrm>
            <a:off x="10228995" y="8651416"/>
            <a:ext cx="1759805" cy="840038"/>
          </a:xfrm>
          <a:prstGeom prst="rect">
            <a:avLst/>
          </a:prstGeom>
          <a:ln w="12700">
            <a:miter lim="400000"/>
          </a:ln>
        </p:spPr>
      </p:pic>
      <p:sp>
        <p:nvSpPr>
          <p:cNvPr id="41" name="Line"/>
          <p:cNvSpPr/>
          <p:nvPr/>
        </p:nvSpPr>
        <p:spPr>
          <a:xfrm>
            <a:off x="-34040" y="8369300"/>
            <a:ext cx="13072880" cy="0"/>
          </a:xfrm>
          <a:prstGeom prst="line">
            <a:avLst/>
          </a:prstGeom>
          <a:ln w="25400">
            <a:solidFill>
              <a:srgbClr val="D0E5FB">
                <a:alpha val="60000"/>
              </a:srgbClr>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sp>
        <p:nvSpPr>
          <p:cNvPr id="42" name="Body Level One…"/>
          <p:cNvSpPr txBox="1">
            <a:spLocks noGrp="1"/>
          </p:cNvSpPr>
          <p:nvPr>
            <p:ph type="body" sz="quarter" idx="1"/>
          </p:nvPr>
        </p:nvSpPr>
        <p:spPr>
          <a:xfrm>
            <a:off x="355600" y="5179050"/>
            <a:ext cx="12293600" cy="542127"/>
          </a:xfrm>
          <a:prstGeom prst="rect">
            <a:avLst/>
          </a:prstGeom>
        </p:spPr>
        <p:txBody>
          <a:bodyPr/>
          <a:lstStyle>
            <a:lvl1pPr marL="0" indent="0" algn="ctr" defTabSz="391413">
              <a:spcBef>
                <a:spcPts val="0"/>
              </a:spcBef>
              <a:buSzTx/>
              <a:buNone/>
              <a:defRPr sz="3000">
                <a:solidFill>
                  <a:srgbClr val="D0E5FB"/>
                </a:solidFill>
              </a:defRPr>
            </a:lvl1pPr>
            <a:lvl2pPr marL="1315356" indent="-680356" algn="ctr" defTabSz="391413">
              <a:spcBef>
                <a:spcPts val="0"/>
              </a:spcBef>
              <a:defRPr sz="3000">
                <a:solidFill>
                  <a:srgbClr val="D0E5FB"/>
                </a:solidFill>
              </a:defRPr>
            </a:lvl2pPr>
            <a:lvl3pPr marL="1950356" indent="-680356" algn="ctr" defTabSz="391413">
              <a:spcBef>
                <a:spcPts val="0"/>
              </a:spcBef>
              <a:defRPr sz="3000">
                <a:solidFill>
                  <a:srgbClr val="D0E5FB"/>
                </a:solidFill>
              </a:defRPr>
            </a:lvl3pPr>
            <a:lvl4pPr marL="2585356" indent="-680356" algn="ctr" defTabSz="391413">
              <a:spcBef>
                <a:spcPts val="0"/>
              </a:spcBef>
              <a:defRPr sz="3000">
                <a:solidFill>
                  <a:srgbClr val="D0E5FB"/>
                </a:solidFill>
              </a:defRPr>
            </a:lvl4pPr>
            <a:lvl5pPr marL="3220357" indent="-680357" algn="ctr" defTabSz="391413">
              <a:spcBef>
                <a:spcPts val="0"/>
              </a:spcBef>
              <a:defRPr sz="3000">
                <a:solidFill>
                  <a:srgbClr val="D0E5FB"/>
                </a:solidFill>
              </a:defRPr>
            </a:lvl5pPr>
          </a:lstStyle>
          <a:p>
            <a:r>
              <a:t>Body Level One</a:t>
            </a:r>
          </a:p>
          <a:p>
            <a:pPr lvl="1"/>
            <a:r>
              <a:t>Body Level Two</a:t>
            </a:r>
          </a:p>
          <a:p>
            <a:pPr lvl="2"/>
            <a:r>
              <a:t>Body Level Three</a:t>
            </a:r>
          </a:p>
          <a:p>
            <a:pPr lvl="3"/>
            <a:r>
              <a:t>Body Level Four</a:t>
            </a:r>
          </a:p>
          <a:p>
            <a:pPr lvl="4"/>
            <a:r>
              <a:t>Body Level Five</a:t>
            </a:r>
          </a:p>
        </p:txBody>
      </p:sp>
      <p:sp>
        <p:nvSpPr>
          <p:cNvPr id="43"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1" name="Title Text"/>
          <p:cNvSpPr txBox="1">
            <a:spLocks noGrp="1"/>
          </p:cNvSpPr>
          <p:nvPr>
            <p:ph type="title"/>
          </p:nvPr>
        </p:nvSpPr>
        <p:spPr>
          <a:prstGeom prst="rect">
            <a:avLst/>
          </a:prstGeom>
        </p:spPr>
        <p:txBody>
          <a:bodyPr/>
          <a:lstStyle/>
          <a:p>
            <a:r>
              <a:t>Title Text</a:t>
            </a:r>
          </a:p>
        </p:txBody>
      </p:sp>
      <p:sp>
        <p:nvSpPr>
          <p:cNvPr id="62" name="Body Level One…"/>
          <p:cNvSpPr txBox="1">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63" name="Chapter Name, if relevant"/>
          <p:cNvSpPr>
            <a:spLocks noGrp="1"/>
          </p:cNvSpPr>
          <p:nvPr>
            <p:ph type="body" sz="quarter" idx="21"/>
          </p:nvPr>
        </p:nvSpPr>
        <p:spPr>
          <a:xfrm>
            <a:off x="1016000" y="8817185"/>
            <a:ext cx="7007460" cy="893090"/>
          </a:xfrm>
          <a:prstGeom prst="rect">
            <a:avLst/>
          </a:prstGeom>
        </p:spPr>
        <p:txBody>
          <a:bodyPr anchor="ctr"/>
          <a:lstStyle/>
          <a:p>
            <a:pPr marL="0" indent="0">
              <a:spcBef>
                <a:spcPts val="800"/>
              </a:spcBef>
              <a:buClr>
                <a:srgbClr val="006ED0"/>
              </a:buClr>
              <a:buSzTx/>
              <a:buFont typeface="Zapf Dingbats"/>
              <a:buNone/>
              <a:defRPr sz="2400" i="1">
                <a:solidFill>
                  <a:srgbClr val="006ED0"/>
                </a:solidFill>
              </a:defRPr>
            </a:pPr>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atin typeface="Georgia" panose="02040502050405020303" pitchFamily="18" charset="0"/>
              </a:defRPr>
            </a:lvl1pPr>
          </a:lstStyle>
          <a:p>
            <a:fld id="{3E4BDA14-CEB0-4559-B0C5-ADC29A88D021}" type="datetimeFigureOut">
              <a:rPr lang="en-US" smtClean="0"/>
              <a:pPr/>
              <a:t>6/23/26</a:t>
            </a:fld>
            <a:endParaRPr lang="en-US" dirty="0"/>
          </a:p>
        </p:txBody>
      </p:sp>
      <p:sp>
        <p:nvSpPr>
          <p:cNvPr id="3" name="Footer Placeholder 2"/>
          <p:cNvSpPr>
            <a:spLocks noGrp="1"/>
          </p:cNvSpPr>
          <p:nvPr>
            <p:ph type="ftr" sz="quarter" idx="11"/>
          </p:nvPr>
        </p:nvSpPr>
        <p:spPr/>
        <p:txBody>
          <a:bodyPr/>
          <a:lstStyle>
            <a:lvl1pPr>
              <a:defRPr>
                <a:latin typeface="Georgia" panose="02040502050405020303" pitchFamily="18" charset="0"/>
              </a:defRPr>
            </a:lvl1pPr>
          </a:lstStyle>
          <a:p>
            <a:endParaRPr lang="en-US" dirty="0"/>
          </a:p>
        </p:txBody>
      </p:sp>
      <p:sp>
        <p:nvSpPr>
          <p:cNvPr id="4" name="Slide Number Placeholder 3"/>
          <p:cNvSpPr>
            <a:spLocks noGrp="1"/>
          </p:cNvSpPr>
          <p:nvPr>
            <p:ph type="sldNum" sz="quarter" idx="12"/>
          </p:nvPr>
        </p:nvSpPr>
        <p:spPr>
          <a:xfrm>
            <a:off x="12322936" y="9223593"/>
            <a:ext cx="335028" cy="348813"/>
          </a:xfrm>
        </p:spPr>
        <p:txBody>
          <a:bodyPr/>
          <a:lstStyle/>
          <a:p>
            <a:fld id="{BF841268-8CE3-46B7-A138-A781C1140AE0}" type="slidenum">
              <a:rPr lang="en-US" smtClean="0"/>
              <a:pPr/>
              <a:t>‹#›</a:t>
            </a:fld>
            <a:endParaRPr lang="en-US" dirty="0"/>
          </a:p>
        </p:txBody>
      </p:sp>
      <p:pic>
        <p:nvPicPr>
          <p:cNvPr id="5" name="Picture 4" descr="Public Counsel Logo_NO LAW CENTER.tif"/>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974788" y="8602956"/>
            <a:ext cx="3055225" cy="825525"/>
          </a:xfrm>
          <a:prstGeom prst="rect">
            <a:avLst/>
          </a:prstGeom>
          <a:noFill/>
          <a:ln w="9525">
            <a:noFill/>
            <a:miter lim="800000"/>
            <a:headEnd/>
            <a:tailEnd/>
          </a:ln>
        </p:spPr>
      </p:pic>
    </p:spTree>
    <p:extLst>
      <p:ext uri="{BB962C8B-B14F-4D97-AF65-F5344CB8AC3E}">
        <p14:creationId xmlns:p14="http://schemas.microsoft.com/office/powerpoint/2010/main" val="40664763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Line"/>
          <p:cNvSpPr/>
          <p:nvPr/>
        </p:nvSpPr>
        <p:spPr>
          <a:xfrm flipV="1">
            <a:off x="626923" y="1814382"/>
            <a:ext cx="11750956" cy="6"/>
          </a:xfrm>
          <a:prstGeom prst="line">
            <a:avLst/>
          </a:prstGeom>
          <a:ln w="50800">
            <a:solidFill>
              <a:srgbClr val="006ED0"/>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sp>
        <p:nvSpPr>
          <p:cNvPr id="3" name="Line"/>
          <p:cNvSpPr/>
          <p:nvPr/>
        </p:nvSpPr>
        <p:spPr>
          <a:xfrm>
            <a:off x="-34040" y="8772511"/>
            <a:ext cx="13072880" cy="2"/>
          </a:xfrm>
          <a:prstGeom prst="line">
            <a:avLst/>
          </a:prstGeom>
          <a:ln w="25400">
            <a:solidFill>
              <a:srgbClr val="AACFF7">
                <a:alpha val="60000"/>
              </a:srgbClr>
            </a:solidFill>
            <a:miter lim="400000"/>
          </a:ln>
        </p:spPr>
        <p:txBody>
          <a:bodyPr lIns="45718" tIns="45718" rIns="45718" bIns="45718"/>
          <a:lstStyle/>
          <a:p>
            <a:pPr>
              <a:defRPr>
                <a:solidFill>
                  <a:srgbClr val="FEE2C4"/>
                </a:solidFill>
              </a:defRPr>
            </a:pPr>
            <a:endParaRPr dirty="0">
              <a:latin typeface="Georgia" panose="02040502050405020303" pitchFamily="18" charset="0"/>
            </a:endParaRPr>
          </a:p>
        </p:txBody>
      </p:sp>
      <p:pic>
        <p:nvPicPr>
          <p:cNvPr id="4" name="PC WordMark--Horiz-Dark Blue.png" descr="PC WordMark--Horiz-Dark Blue.png"/>
          <p:cNvPicPr>
            <a:picLocks noChangeAspect="1"/>
          </p:cNvPicPr>
          <p:nvPr/>
        </p:nvPicPr>
        <p:blipFill>
          <a:blip r:embed="rId6"/>
          <a:stretch>
            <a:fillRect/>
          </a:stretch>
        </p:blipFill>
        <p:spPr>
          <a:xfrm>
            <a:off x="9670967" y="9087656"/>
            <a:ext cx="2324102" cy="353103"/>
          </a:xfrm>
          <a:prstGeom prst="rect">
            <a:avLst/>
          </a:prstGeom>
          <a:ln w="12700">
            <a:miter lim="400000"/>
          </a:ln>
        </p:spPr>
      </p:pic>
      <p:sp>
        <p:nvSpPr>
          <p:cNvPr id="5" name="Title Text"/>
          <p:cNvSpPr txBox="1">
            <a:spLocks noGrp="1"/>
          </p:cNvSpPr>
          <p:nvPr>
            <p:ph type="title"/>
          </p:nvPr>
        </p:nvSpPr>
        <p:spPr>
          <a:xfrm>
            <a:off x="1016000" y="571991"/>
            <a:ext cx="10972800" cy="118502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chor="ctr">
            <a:normAutofit/>
          </a:bodyPr>
          <a:lstStyle/>
          <a:p>
            <a:r>
              <a:t>Title Text</a:t>
            </a:r>
          </a:p>
        </p:txBody>
      </p:sp>
      <p:sp>
        <p:nvSpPr>
          <p:cNvPr id="6" name="Body Level One…"/>
          <p:cNvSpPr txBox="1">
            <a:spLocks noGrp="1"/>
          </p:cNvSpPr>
          <p:nvPr>
            <p:ph type="body" idx="1"/>
          </p:nvPr>
        </p:nvSpPr>
        <p:spPr>
          <a:xfrm>
            <a:off x="1018376" y="2222417"/>
            <a:ext cx="10968050" cy="6154764"/>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Body Level One</a:t>
            </a:r>
          </a:p>
          <a:p>
            <a:pPr lvl="1"/>
            <a:r>
              <a:t>Body Level Two</a:t>
            </a:r>
          </a:p>
          <a:p>
            <a:pPr lvl="2"/>
            <a:r>
              <a:t>Body Level Three</a:t>
            </a:r>
          </a:p>
          <a:p>
            <a:pPr lvl="3"/>
            <a:r>
              <a:t>Body Level Four</a:t>
            </a:r>
          </a:p>
          <a:p>
            <a:pPr lvl="4"/>
            <a:r>
              <a:t>Body Level Five</a:t>
            </a:r>
          </a:p>
        </p:txBody>
      </p:sp>
      <p:sp>
        <p:nvSpPr>
          <p:cNvPr id="7" name="Slide Number"/>
          <p:cNvSpPr txBox="1">
            <a:spLocks noGrp="1"/>
          </p:cNvSpPr>
          <p:nvPr>
            <p:ph type="sldNum" sz="quarter" idx="2"/>
          </p:nvPr>
        </p:nvSpPr>
        <p:spPr>
          <a:xfrm>
            <a:off x="12288472" y="9223593"/>
            <a:ext cx="403957" cy="348813"/>
          </a:xfrm>
          <a:prstGeom prst="rect">
            <a:avLst/>
          </a:prstGeom>
          <a:ln w="12700">
            <a:miter lim="400000"/>
          </a:ln>
        </p:spPr>
        <p:txBody>
          <a:bodyPr wrap="none" lIns="50800" tIns="50800" rIns="50800" bIns="50800" anchor="ctr">
            <a:spAutoFit/>
          </a:bodyPr>
          <a:lstStyle>
            <a:lvl1pPr marL="0" indent="0" algn="ctr">
              <a:spcBef>
                <a:spcPts val="0"/>
              </a:spcBef>
              <a:buClrTx/>
              <a:buSzTx/>
              <a:buFontTx/>
              <a:buNone/>
              <a:defRPr sz="1600">
                <a:solidFill>
                  <a:srgbClr val="314864"/>
                </a:solidFill>
                <a:latin typeface="Georgia" panose="02040502050405020303" pitchFamily="18" charset="0"/>
                <a:ea typeface="Georgia" panose="02040502050405020303" pitchFamily="18" charset="0"/>
                <a:cs typeface="Georgia" panose="02040502050405020303" pitchFamily="18" charset="0"/>
                <a:sym typeface="Palatino"/>
              </a:defRPr>
            </a:lvl1pPr>
          </a:lstStyle>
          <a:p>
            <a:fld id="{86CB4B4D-7CA3-9044-876B-883B54F8677D}"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1" r:id="rId2"/>
    <p:sldLayoutId id="2147483653" r:id="rId3"/>
    <p:sldLayoutId id="2147483655" r:id="rId4"/>
  </p:sldLayoutIdLst>
  <p:transition spd="med"/>
  <p:txStyles>
    <p:titleStyle>
      <a:lvl1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1pPr>
      <a:lvl2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2pPr>
      <a:lvl3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3pPr>
      <a:lvl4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4pPr>
      <a:lvl5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5pPr>
      <a:lvl6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6pPr>
      <a:lvl7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7pPr>
      <a:lvl8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8pPr>
      <a:lvl9pPr marL="0" marR="0" indent="0" algn="l" defTabSz="584200" rtl="0" latinLnBrk="0">
        <a:lnSpc>
          <a:spcPct val="100000"/>
        </a:lnSpc>
        <a:spcBef>
          <a:spcPts val="0"/>
        </a:spcBef>
        <a:spcAft>
          <a:spcPts val="0"/>
        </a:spcAft>
        <a:buClrTx/>
        <a:buSzTx/>
        <a:buFontTx/>
        <a:buNone/>
        <a:tabLst/>
        <a:defRPr sz="6000" b="0" i="0" u="none" strike="noStrike" cap="none" spc="0" baseline="0">
          <a:solidFill>
            <a:srgbClr val="123360"/>
          </a:solidFill>
          <a:uFillTx/>
          <a:latin typeface="Georgia"/>
          <a:ea typeface="Georgia"/>
          <a:cs typeface="Georgia"/>
          <a:sym typeface="Georgia"/>
        </a:defRPr>
      </a:lvl9pPr>
    </p:titleStyle>
    <p:bodyStyle>
      <a:lvl1pPr marL="705553" marR="0" indent="-705553" algn="l" defTabSz="584200" rtl="0" latinLnBrk="0">
        <a:lnSpc>
          <a:spcPct val="100000"/>
        </a:lnSpc>
        <a:spcBef>
          <a:spcPts val="4000"/>
        </a:spcBef>
        <a:spcAft>
          <a:spcPts val="0"/>
        </a:spcAft>
        <a:buClrTx/>
        <a:buSzPct val="100000"/>
        <a:buFontTx/>
        <a:buAutoNum type="romanUcPeriod"/>
        <a:tabLst/>
        <a:defRPr sz="4000" b="0" i="0" u="none" strike="noStrike" cap="none" spc="0" baseline="0">
          <a:solidFill>
            <a:srgbClr val="3A9AFE"/>
          </a:solidFill>
          <a:uFillTx/>
          <a:latin typeface="Georgia"/>
          <a:ea typeface="Georgia"/>
          <a:cs typeface="Georgia"/>
          <a:sym typeface="Georgia"/>
        </a:defRPr>
      </a:lvl1pPr>
      <a:lvl2pPr marL="1542142" marR="0" indent="-907142"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2pPr>
      <a:lvl3pPr marL="2177141" marR="0" indent="-907142" algn="l" defTabSz="584200" rtl="0" latinLnBrk="0">
        <a:lnSpc>
          <a:spcPct val="100000"/>
        </a:lnSpc>
        <a:spcBef>
          <a:spcPts val="4000"/>
        </a:spcBef>
        <a:spcAft>
          <a:spcPts val="0"/>
        </a:spcAft>
        <a:buClrTx/>
        <a:buSzPct val="100000"/>
        <a:buFontTx/>
        <a:buAutoNum type="arabicPeriod"/>
        <a:tabLst/>
        <a:defRPr sz="4000" b="0" i="0" u="none" strike="noStrike" cap="none" spc="0" baseline="0">
          <a:solidFill>
            <a:srgbClr val="3A9AFE"/>
          </a:solidFill>
          <a:uFillTx/>
          <a:latin typeface="Georgia"/>
          <a:ea typeface="Georgia"/>
          <a:cs typeface="Georgia"/>
          <a:sym typeface="Georgia"/>
        </a:defRPr>
      </a:lvl3pPr>
      <a:lvl4pPr marL="2812141" marR="0" indent="-907141" algn="l" defTabSz="584200" rtl="0" latinLnBrk="0">
        <a:lnSpc>
          <a:spcPct val="100000"/>
        </a:lnSpc>
        <a:spcBef>
          <a:spcPts val="4000"/>
        </a:spcBef>
        <a:spcAft>
          <a:spcPts val="0"/>
        </a:spcAft>
        <a:buClrTx/>
        <a:buSzPct val="100000"/>
        <a:buFontTx/>
        <a:buAutoNum type="alphaLcPeriod"/>
        <a:tabLst/>
        <a:defRPr sz="4000" b="0" i="0" u="none" strike="noStrike" cap="none" spc="0" baseline="0">
          <a:solidFill>
            <a:srgbClr val="3A9AFE"/>
          </a:solidFill>
          <a:uFillTx/>
          <a:latin typeface="Georgia"/>
          <a:ea typeface="Georgia"/>
          <a:cs typeface="Georgia"/>
          <a:sym typeface="Georgia"/>
        </a:defRPr>
      </a:lvl4pPr>
      <a:lvl5pPr marL="3447143" marR="0" indent="-907143" algn="l" defTabSz="584200" rtl="0" latinLnBrk="0">
        <a:lnSpc>
          <a:spcPct val="100000"/>
        </a:lnSpc>
        <a:spcBef>
          <a:spcPts val="4000"/>
        </a:spcBef>
        <a:spcAft>
          <a:spcPts val="0"/>
        </a:spcAft>
        <a:buClrTx/>
        <a:buSzPct val="100000"/>
        <a:buFontTx/>
        <a:buAutoNum type="romanLcPeriod"/>
        <a:tabLst/>
        <a:defRPr sz="4000" b="0" i="0" u="none" strike="noStrike" cap="none" spc="0" baseline="0">
          <a:solidFill>
            <a:srgbClr val="3A9AFE"/>
          </a:solidFill>
          <a:uFillTx/>
          <a:latin typeface="Georgia"/>
          <a:ea typeface="Georgia"/>
          <a:cs typeface="Georgia"/>
          <a:sym typeface="Georgia"/>
        </a:defRPr>
      </a:lvl5pPr>
      <a:lvl6pPr marL="3843420" marR="0" indent="-668421"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6pPr>
      <a:lvl7pPr marL="4478420" marR="0" indent="-668420"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7pPr>
      <a:lvl8pPr marL="5113420" marR="0" indent="-668420"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8pPr>
      <a:lvl9pPr marL="5748420" marR="0" indent="-668420" algn="l" defTabSz="584200" rtl="0" latinLnBrk="0">
        <a:lnSpc>
          <a:spcPct val="100000"/>
        </a:lnSpc>
        <a:spcBef>
          <a:spcPts val="4000"/>
        </a:spcBef>
        <a:spcAft>
          <a:spcPts val="0"/>
        </a:spcAft>
        <a:buClrTx/>
        <a:buSzPct val="100000"/>
        <a:buFontTx/>
        <a:buAutoNum type="alphaUcPeriod"/>
        <a:tabLst/>
        <a:defRPr sz="4000" b="0" i="0" u="none" strike="noStrike" cap="none" spc="0" baseline="0">
          <a:solidFill>
            <a:srgbClr val="3A9AFE"/>
          </a:solidFill>
          <a:uFillTx/>
          <a:latin typeface="Georgia"/>
          <a:ea typeface="Georgia"/>
          <a:cs typeface="Georgia"/>
          <a:sym typeface="Georgia"/>
        </a:defRPr>
      </a:lvl9pPr>
    </p:bodyStyle>
    <p:otherStyle>
      <a:lvl1pPr marL="0" marR="0" indent="0" algn="ctr" defTabSz="584200" rtl="0" latinLnBrk="0">
        <a:lnSpc>
          <a:spcPct val="100000"/>
        </a:lnSpc>
        <a:spcBef>
          <a:spcPts val="0"/>
        </a:spcBef>
        <a:spcAft>
          <a:spcPts val="0"/>
        </a:spcAft>
        <a:buClrTx/>
        <a:buSzTx/>
        <a:buFontTx/>
        <a:buNone/>
        <a:tabLst/>
        <a:defRPr sz="1600" b="0" i="0" u="none" strike="noStrike" cap="none" spc="0" baseline="0">
          <a:solidFill>
            <a:schemeClr val="tx1"/>
          </a:solidFill>
          <a:uFillTx/>
          <a:latin typeface="+mn-lt"/>
          <a:ea typeface="+mn-ea"/>
          <a:cs typeface="+mn-cs"/>
          <a:sym typeface="Palatino"/>
        </a:defRPr>
      </a:lvl1pPr>
      <a:lvl2pPr marL="721893" marR="0" indent="-213894"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2pPr>
      <a:lvl3pPr marL="1229894" marR="0" indent="-213894"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3pPr>
      <a:lvl4pPr marL="1737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4pPr>
      <a:lvl5pPr marL="2245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5pPr>
      <a:lvl6pPr marL="2753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6pPr>
      <a:lvl7pPr marL="3261894" marR="0" indent="-213894"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7pPr>
      <a:lvl8pPr marL="3769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8pPr>
      <a:lvl9pPr marL="4277893" marR="0" indent="-213893" algn="ctr" defTabSz="584200" rtl="0" latinLnBrk="0">
        <a:lnSpc>
          <a:spcPct val="100000"/>
        </a:lnSpc>
        <a:spcBef>
          <a:spcPts val="0"/>
        </a:spcBef>
        <a:spcAft>
          <a:spcPts val="0"/>
        </a:spcAft>
        <a:buClrTx/>
        <a:buSzPct val="70000"/>
        <a:buFontTx/>
        <a:buChar char="✤"/>
        <a:tabLst/>
        <a:defRPr sz="1600" b="0" i="0" u="none" strike="noStrike" cap="none" spc="0" baseline="0">
          <a:solidFill>
            <a:schemeClr val="tx1"/>
          </a:solidFill>
          <a:uFillTx/>
          <a:latin typeface="+mn-lt"/>
          <a:ea typeface="+mn-ea"/>
          <a:cs typeface="+mn-cs"/>
          <a:sym typeface="Palatino"/>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3" Type="http://schemas.openxmlformats.org/officeDocument/2006/relationships/hyperlink" Target="https://publiccounsel.org/publications/a-guide-to-planning-for-your-childs-care-family-preparednes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allinforsafeschools.or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publiccounsel.org/issues/community-development/early-care-education/#get-help"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5" Type="http://schemas.openxmlformats.org/officeDocument/2006/relationships/hyperlink" Target="http://www.allinforsafeschools.org/" TargetMode="External"/><Relationship Id="rId4" Type="http://schemas.openxmlformats.org/officeDocument/2006/relationships/hyperlink" Target="https://oag.ca.gov/system/files/media/ece-childcare-guidance-model-policies-public.pdf"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s://publiccounsel.org/publications/a-guide-to-planning-for-your-childs-care-family-preparedness/" TargetMode="External"/><Relationship Id="rId3" Type="http://schemas.openxmlformats.org/officeDocument/2006/relationships/hyperlink" Target="https://publiccounsel.org/publications/work-authorization-faq-for-employers/" TargetMode="External"/><Relationship Id="rId7" Type="http://schemas.openxmlformats.org/officeDocument/2006/relationships/hyperlink" Target="https://www.ilrc.org/resources/step-step-family-preparedness-plan"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6" Type="http://schemas.openxmlformats.org/officeDocument/2006/relationships/hyperlink" Target="https://publiccounsel.org/publications/faqs-on-nonprofit-and-small-business-rights-with-respect-to-immigration-enforcement-ice/" TargetMode="External"/><Relationship Id="rId5" Type="http://schemas.openxmlformats.org/officeDocument/2006/relationships/hyperlink" Target="https://www.uscis.gov/book/export/html/59502" TargetMode="External"/><Relationship Id="rId4" Type="http://schemas.openxmlformats.org/officeDocument/2006/relationships/hyperlink" Target="https://lawyersalliance.org/userFiles/uploads/legal_alerts/Guidance_to_Nonprofits_Regarding_Immigration_Enforcement.pdf" TargetMode="External"/></Relationships>
</file>

<file path=ppt/slides/_rels/slide4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4.xml"/><Relationship Id="rId1" Type="http://schemas.openxmlformats.org/officeDocument/2006/relationships/slideLayout" Target="../slideLayouts/slideLayout3.xml"/><Relationship Id="rId4" Type="http://schemas.openxmlformats.org/officeDocument/2006/relationships/hyperlink" Target="https://www.ccijustice.org/carrn"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resentation Title"/>
          <p:cNvSpPr txBox="1">
            <a:spLocks noGrp="1"/>
          </p:cNvSpPr>
          <p:nvPr>
            <p:ph type="title"/>
          </p:nvPr>
        </p:nvSpPr>
        <p:spPr>
          <a:xfrm>
            <a:off x="1015999" y="1817371"/>
            <a:ext cx="8958339" cy="4810797"/>
          </a:xfrm>
          <a:prstGeom prst="rect">
            <a:avLst/>
          </a:prstGeom>
        </p:spPr>
        <p:txBody>
          <a:bodyPr>
            <a:normAutofit fontScale="90000"/>
          </a:bodyPr>
          <a:lstStyle/>
          <a:p>
            <a:pPr algn="l"/>
            <a:br>
              <a:rPr lang="en-US" sz="6000" b="1" dirty="0">
                <a:solidFill>
                  <a:srgbClr val="FFFFFF"/>
                </a:solidFill>
                <a:latin typeface="Georgia" panose="02040502050405020303" pitchFamily="18" charset="0"/>
              </a:rPr>
            </a:br>
            <a:r>
              <a:rPr lang="es-ES" sz="6000" b="1" dirty="0">
                <a:solidFill>
                  <a:srgbClr val="FFFFFF"/>
                </a:solidFill>
                <a:latin typeface="Georgia" panose="02040502050405020303" pitchFamily="18" charset="0"/>
              </a:rPr>
              <a:t>Promoviendo la Atención y la Educación Infantil Segura Para Todos</a:t>
            </a:r>
            <a:br>
              <a:rPr lang="en-US" sz="6000" b="1" dirty="0">
                <a:solidFill>
                  <a:srgbClr val="FFFFFF"/>
                </a:solidFill>
                <a:latin typeface="Georgia" panose="02040502050405020303" pitchFamily="18" charset="0"/>
              </a:rPr>
            </a:br>
            <a:br>
              <a:rPr lang="en-US" sz="6000" b="1" dirty="0">
                <a:solidFill>
                  <a:srgbClr val="FFFFFF"/>
                </a:solidFill>
                <a:latin typeface="Georgia" panose="02040502050405020303" pitchFamily="18" charset="0"/>
              </a:rPr>
            </a:br>
            <a:r>
              <a:rPr lang="es-ES" sz="3100" b="1" dirty="0">
                <a:solidFill>
                  <a:srgbClr val="3A9AFE"/>
                </a:solidFill>
                <a:latin typeface="Georgia" panose="02040502050405020303" pitchFamily="18" charset="0"/>
              </a:rPr>
              <a:t>California AB 495 / Ley del Plan de Preparación Familiar</a:t>
            </a:r>
            <a:endParaRPr sz="3100" dirty="0">
              <a:solidFill>
                <a:srgbClr val="3A9AFE"/>
              </a:solidFill>
              <a:latin typeface="Georgia" panose="02040502050405020303" pitchFamily="18" charset="0"/>
            </a:endParaRPr>
          </a:p>
        </p:txBody>
      </p:sp>
      <p:sp>
        <p:nvSpPr>
          <p:cNvPr id="7" name="Supplemental info (e.g., date, event, reference)">
            <a:extLst>
              <a:ext uri="{FF2B5EF4-FFF2-40B4-BE49-F238E27FC236}">
                <a16:creationId xmlns:a16="http://schemas.microsoft.com/office/drawing/2014/main" id="{1A8E9BCF-B51B-5787-77F6-BD7E97DA9E7C}"/>
              </a:ext>
            </a:extLst>
          </p:cNvPr>
          <p:cNvSpPr txBox="1">
            <a:spLocks noGrp="1"/>
          </p:cNvSpPr>
          <p:nvPr>
            <p:ph type="body" sz="quarter" idx="1"/>
          </p:nvPr>
        </p:nvSpPr>
        <p:spPr>
          <a:xfrm>
            <a:off x="1015999" y="8849183"/>
            <a:ext cx="6527671" cy="444503"/>
          </a:xfrm>
          <a:prstGeom prst="rect">
            <a:avLst/>
          </a:prstGeom>
        </p:spPr>
        <p:txBody>
          <a:bodyPr>
            <a:normAutofit lnSpcReduction="10000"/>
          </a:bodyPr>
          <a:lstStyle/>
          <a:p>
            <a:r>
              <a:rPr lang="es-ES" dirty="0"/>
              <a:t>23 de junio de 2026</a:t>
            </a:r>
            <a:endParaRPr dirty="0"/>
          </a:p>
        </p:txBody>
      </p:sp>
      <p:pic>
        <p:nvPicPr>
          <p:cNvPr id="6" name="Picture 5">
            <a:extLst>
              <a:ext uri="{FF2B5EF4-FFF2-40B4-BE49-F238E27FC236}">
                <a16:creationId xmlns:a16="http://schemas.microsoft.com/office/drawing/2014/main" id="{763961D2-6473-4803-B4F9-0D974DFEC75A}"/>
              </a:ext>
            </a:extLst>
          </p:cNvPr>
          <p:cNvPicPr>
            <a:picLocks noChangeAspect="1"/>
          </p:cNvPicPr>
          <p:nvPr/>
        </p:nvPicPr>
        <p:blipFill>
          <a:blip r:embed="rId3"/>
          <a:stretch>
            <a:fillRect/>
          </a:stretch>
        </p:blipFill>
        <p:spPr>
          <a:xfrm>
            <a:off x="9030412" y="4538110"/>
            <a:ext cx="3754595" cy="4180115"/>
          </a:xfrm>
          <a:prstGeom prst="rect">
            <a:avLst/>
          </a:prstGeom>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14FE7-8474-1F60-4AC4-07C8DC5B2B00}"/>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836B1A0D-B641-B35D-5567-93FAEEB831DC}"/>
              </a:ext>
            </a:extLst>
          </p:cNvPr>
          <p:cNvSpPr txBox="1">
            <a:spLocks noGrp="1"/>
          </p:cNvSpPr>
          <p:nvPr>
            <p:ph type="title"/>
          </p:nvPr>
        </p:nvSpPr>
        <p:spPr>
          <a:xfrm>
            <a:off x="1263650" y="3679444"/>
            <a:ext cx="10477500" cy="2108200"/>
          </a:xfrm>
          <a:prstGeom prst="rect">
            <a:avLst/>
          </a:prstGeom>
        </p:spPr>
        <p:txBody>
          <a:bodyPr>
            <a:normAutofit/>
          </a:bodyPr>
          <a:lstStyle/>
          <a:p>
            <a:r>
              <a:rPr lang="es-ES" dirty="0"/>
              <a:t>¿Qué es la AB 495?</a:t>
            </a:r>
            <a:endParaRPr dirty="0"/>
          </a:p>
        </p:txBody>
      </p:sp>
    </p:spTree>
    <p:extLst>
      <p:ext uri="{BB962C8B-B14F-4D97-AF65-F5344CB8AC3E}">
        <p14:creationId xmlns:p14="http://schemas.microsoft.com/office/powerpoint/2010/main" val="950732020"/>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E4ACA4-4729-4476-400C-BDD03176AB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3DF4D2-3B0C-947D-3803-F2923AA205A5}"/>
              </a:ext>
            </a:extLst>
          </p:cNvPr>
          <p:cNvSpPr>
            <a:spLocks noGrp="1"/>
          </p:cNvSpPr>
          <p:nvPr>
            <p:ph type="title"/>
          </p:nvPr>
        </p:nvSpPr>
        <p:spPr>
          <a:xfrm>
            <a:off x="1013626" y="404351"/>
            <a:ext cx="10972800" cy="1185021"/>
          </a:xfrm>
        </p:spPr>
        <p:txBody>
          <a:bodyPr>
            <a:noAutofit/>
          </a:bodyPr>
          <a:lstStyle/>
          <a:p>
            <a:r>
              <a:rPr lang="en-US" sz="5000" dirty="0" err="1">
                <a:solidFill>
                  <a:schemeClr val="bg1">
                    <a:lumMod val="60000"/>
                    <a:lumOff val="40000"/>
                  </a:schemeClr>
                </a:solidFill>
              </a:rPr>
              <a:t>Acerca</a:t>
            </a:r>
            <a:r>
              <a:rPr lang="en-US" sz="5000" dirty="0">
                <a:solidFill>
                  <a:schemeClr val="bg1">
                    <a:lumMod val="60000"/>
                    <a:lumOff val="40000"/>
                  </a:schemeClr>
                </a:solidFill>
              </a:rPr>
              <a:t> de AB 495</a:t>
            </a:r>
          </a:p>
        </p:txBody>
      </p:sp>
      <p:sp>
        <p:nvSpPr>
          <p:cNvPr id="3" name="Text Placeholder 2">
            <a:extLst>
              <a:ext uri="{FF2B5EF4-FFF2-40B4-BE49-F238E27FC236}">
                <a16:creationId xmlns:a16="http://schemas.microsoft.com/office/drawing/2014/main" id="{904522B8-1379-763F-234B-9D9F61D1B9F9}"/>
              </a:ext>
            </a:extLst>
          </p:cNvPr>
          <p:cNvSpPr>
            <a:spLocks noGrp="1"/>
          </p:cNvSpPr>
          <p:nvPr>
            <p:ph type="body" idx="1"/>
          </p:nvPr>
        </p:nvSpPr>
        <p:spPr>
          <a:xfrm>
            <a:off x="1018376" y="2441873"/>
            <a:ext cx="10968050" cy="6154764"/>
          </a:xfrm>
        </p:spPr>
        <p:txBody>
          <a:bodyPr>
            <a:normAutofit fontScale="85000" lnSpcReduction="20000"/>
          </a:bodyPr>
          <a:lstStyle/>
          <a:p>
            <a:pPr marL="0" indent="0">
              <a:buNone/>
            </a:pPr>
            <a:r>
              <a:rPr lang="es-ES" sz="3200" dirty="0">
                <a:solidFill>
                  <a:srgbClr val="002060"/>
                </a:solidFill>
              </a:rPr>
              <a:t>AB 495 es la Ley del Plan de Preparación Familiar de 2025, una ley de California diseñada para proteger la privacidad familiar y el bienestar de los niños cuando la aplicación de la ley de inmigración amenaza la estabilidad familiar. 
Exige que el Fiscal General de California emita directrices y modelo de políticas para los proveedores de cuidado infantil 
Exige que ciertos proveedores de cuidado infantil adopten estas políticas antes del 1 de julio de 2026
Se centra en mantener las instalaciones y los niños seguros y accesibles independientemente de su estatus migratorio
Fomenta la preparación ante emergencias para las familias</a:t>
            </a:r>
            <a:endParaRPr lang="en-US" sz="3200" dirty="0">
              <a:solidFill>
                <a:srgbClr val="002060"/>
              </a:solidFill>
            </a:endParaRPr>
          </a:p>
        </p:txBody>
      </p:sp>
      <p:sp>
        <p:nvSpPr>
          <p:cNvPr id="5" name="Chapter Name, if relevant">
            <a:extLst>
              <a:ext uri="{FF2B5EF4-FFF2-40B4-BE49-F238E27FC236}">
                <a16:creationId xmlns:a16="http://schemas.microsoft.com/office/drawing/2014/main" id="{44BE935A-0376-6B77-965D-1B36E2E19A4A}"/>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Tree>
    <p:extLst>
      <p:ext uri="{BB962C8B-B14F-4D97-AF65-F5344CB8AC3E}">
        <p14:creationId xmlns:p14="http://schemas.microsoft.com/office/powerpoint/2010/main" val="367062570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CEEA5-1F7C-9174-1D93-50D2788262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9B766-57D3-DBA1-4D05-6E55FF3F3475}"/>
              </a:ext>
            </a:extLst>
          </p:cNvPr>
          <p:cNvSpPr>
            <a:spLocks noGrp="1"/>
          </p:cNvSpPr>
          <p:nvPr>
            <p:ph type="title"/>
          </p:nvPr>
        </p:nvSpPr>
        <p:spPr>
          <a:xfrm>
            <a:off x="1013626" y="404351"/>
            <a:ext cx="10972800" cy="1185021"/>
          </a:xfrm>
        </p:spPr>
        <p:txBody>
          <a:bodyPr>
            <a:noAutofit/>
          </a:bodyPr>
          <a:lstStyle/>
          <a:p>
            <a:r>
              <a:rPr lang="es-ES" sz="5000" dirty="0">
                <a:solidFill>
                  <a:schemeClr val="bg1">
                    <a:lumMod val="60000"/>
                    <a:lumOff val="40000"/>
                  </a:schemeClr>
                </a:solidFill>
              </a:rPr>
              <a:t>Antes vs. Después de AB 495</a:t>
            </a:r>
            <a:endParaRPr lang="en-US" sz="50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DA75C369-C523-FF71-6CDC-BE7DE3D10A96}"/>
              </a:ext>
            </a:extLst>
          </p:cNvPr>
          <p:cNvSpPr>
            <a:spLocks noGrp="1"/>
          </p:cNvSpPr>
          <p:nvPr>
            <p:ph type="body" idx="1"/>
          </p:nvPr>
        </p:nvSpPr>
        <p:spPr>
          <a:xfrm>
            <a:off x="1018376" y="2441873"/>
            <a:ext cx="10968050" cy="6154764"/>
          </a:xfrm>
        </p:spPr>
        <p:txBody>
          <a:bodyPr>
            <a:normAutofit/>
          </a:bodyPr>
          <a:lstStyle/>
          <a:p>
            <a:pPr marL="0" indent="0">
              <a:buNone/>
            </a:pPr>
            <a:r>
              <a:rPr lang="es-ES" sz="3200" dirty="0">
                <a:solidFill>
                  <a:srgbClr val="002060"/>
                </a:solidFill>
              </a:rPr>
              <a:t>Antes de la AB 495, muchos proveedores de cuidado infantil dependían de leyes generales de privacidad o de directrices escolares que no abordaban directamente los entornos de cuidado infantil. 
Tras la AB 495, los proveedores tienen normas y políticas modelo específicas a nivel estatal que limitan los impactos de la aplicación de la ley migratoria en niños y familias.</a:t>
            </a:r>
            <a:endParaRPr lang="en-US" sz="3200" dirty="0">
              <a:solidFill>
                <a:srgbClr val="002060"/>
              </a:solidFill>
            </a:endParaRPr>
          </a:p>
        </p:txBody>
      </p:sp>
      <p:sp>
        <p:nvSpPr>
          <p:cNvPr id="5" name="Chapter Name, if relevant">
            <a:extLst>
              <a:ext uri="{FF2B5EF4-FFF2-40B4-BE49-F238E27FC236}">
                <a16:creationId xmlns:a16="http://schemas.microsoft.com/office/drawing/2014/main" id="{DDCE3E80-D5DF-9EA1-8A05-4833983B5FE9}"/>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Tree>
    <p:extLst>
      <p:ext uri="{BB962C8B-B14F-4D97-AF65-F5344CB8AC3E}">
        <p14:creationId xmlns:p14="http://schemas.microsoft.com/office/powerpoint/2010/main" val="276612361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1CBCB-7355-3BD0-A781-FCACC95A4708}"/>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912E9F0C-CCDE-60FC-109F-61CF127BAAF6}"/>
              </a:ext>
            </a:extLst>
          </p:cNvPr>
          <p:cNvSpPr txBox="1">
            <a:spLocks noGrp="1"/>
          </p:cNvSpPr>
          <p:nvPr>
            <p:ph type="title"/>
          </p:nvPr>
        </p:nvSpPr>
        <p:spPr>
          <a:xfrm>
            <a:off x="0" y="3679444"/>
            <a:ext cx="13004800" cy="2108200"/>
          </a:xfrm>
          <a:prstGeom prst="rect">
            <a:avLst/>
          </a:prstGeom>
        </p:spPr>
        <p:txBody>
          <a:bodyPr>
            <a:normAutofit fontScale="90000"/>
          </a:bodyPr>
          <a:lstStyle/>
          <a:p>
            <a:r>
              <a:rPr lang="es-ES" dirty="0"/>
              <a:t>¿Quién está cubierto por la AB 495?</a:t>
            </a:r>
            <a:endParaRPr dirty="0"/>
          </a:p>
        </p:txBody>
      </p:sp>
    </p:spTree>
    <p:extLst>
      <p:ext uri="{BB962C8B-B14F-4D97-AF65-F5344CB8AC3E}">
        <p14:creationId xmlns:p14="http://schemas.microsoft.com/office/powerpoint/2010/main" val="540020182"/>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7FE84-F22D-C775-2A13-26181EC723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A21A27-679D-D2AD-BEE9-4B19B99C370A}"/>
              </a:ext>
            </a:extLst>
          </p:cNvPr>
          <p:cNvSpPr>
            <a:spLocks noGrp="1"/>
          </p:cNvSpPr>
          <p:nvPr>
            <p:ph type="title"/>
          </p:nvPr>
        </p:nvSpPr>
        <p:spPr>
          <a:xfrm>
            <a:off x="1013626" y="404351"/>
            <a:ext cx="10972800" cy="1185021"/>
          </a:xfrm>
        </p:spPr>
        <p:txBody>
          <a:bodyPr>
            <a:noAutofit/>
          </a:bodyPr>
          <a:lstStyle/>
          <a:p>
            <a:r>
              <a:rPr lang="es-ES" sz="5000" dirty="0">
                <a:solidFill>
                  <a:schemeClr val="bg1">
                    <a:lumMod val="60000"/>
                    <a:lumOff val="40000"/>
                  </a:schemeClr>
                </a:solidFill>
              </a:rPr>
              <a:t>¿Se aplica el AB 495 a mi programa de cuidado infantil?</a:t>
            </a:r>
            <a:endParaRPr lang="en-US" sz="50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789B5253-A168-3F06-9D4B-704D414CB5AB}"/>
              </a:ext>
            </a:extLst>
          </p:cNvPr>
          <p:cNvSpPr>
            <a:spLocks noGrp="1"/>
          </p:cNvSpPr>
          <p:nvPr>
            <p:ph type="body" idx="1"/>
          </p:nvPr>
        </p:nvSpPr>
        <p:spPr>
          <a:xfrm>
            <a:off x="1018376" y="2441873"/>
            <a:ext cx="10968050" cy="6375312"/>
          </a:xfrm>
        </p:spPr>
        <p:txBody>
          <a:bodyPr>
            <a:normAutofit fontScale="62500" lnSpcReduction="20000"/>
          </a:bodyPr>
          <a:lstStyle/>
          <a:p>
            <a:pPr marL="0" indent="0">
              <a:buNone/>
            </a:pPr>
            <a:r>
              <a:rPr lang="es-ES" sz="3600" b="1" u="sng" dirty="0">
                <a:solidFill>
                  <a:schemeClr val="tx1"/>
                </a:solidFill>
              </a:rPr>
              <a:t>Sí, la AB 495 se aplica a:</a:t>
            </a:r>
            <a:r>
              <a:rPr lang="es-ES" sz="3600" b="1" dirty="0">
                <a:solidFill>
                  <a:schemeClr val="tx1"/>
                </a:solidFill>
              </a:rPr>
              <a:t>
</a:t>
            </a:r>
            <a:r>
              <a:rPr lang="es-ES" sz="3600" dirty="0">
                <a:solidFill>
                  <a:schemeClr val="tx1"/>
                </a:solidFill>
              </a:rPr>
              <a:t>Programas estatales de preescolares de California (con licencia y exentos de licencia)
Centros de cuidado infantil y hogares con licencia</a:t>
            </a:r>
            <a:r>
              <a:rPr lang="es-ES" sz="3600" b="1" dirty="0">
                <a:solidFill>
                  <a:schemeClr val="tx1"/>
                </a:solidFill>
              </a:rPr>
              <a:t>
</a:t>
            </a:r>
            <a:r>
              <a:rPr lang="es-ES" sz="3600" b="1" u="sng" dirty="0">
                <a:solidFill>
                  <a:schemeClr val="tx1"/>
                </a:solidFill>
              </a:rPr>
              <a:t>No, la AB 495 no se aplica a:</a:t>
            </a:r>
            <a:r>
              <a:rPr lang="es-ES" sz="3600" b="1" dirty="0">
                <a:solidFill>
                  <a:schemeClr val="tx1"/>
                </a:solidFill>
              </a:rPr>
              <a:t>
</a:t>
            </a:r>
            <a:r>
              <a:rPr lang="es-ES" sz="3600" dirty="0">
                <a:solidFill>
                  <a:schemeClr val="tx1"/>
                </a:solidFill>
              </a:rPr>
              <a:t>Proveedores que cuidan de niños relacionados con ellos
Proveedores que cuidan de una familia además de la suya propia
Ciertas guarderías cooperativas gestionadas por padres
Ciertas guarderías temporales en el centro</a:t>
            </a:r>
            <a:endParaRPr lang="en-US" sz="3600" dirty="0">
              <a:solidFill>
                <a:schemeClr val="accent3"/>
              </a:solidFill>
            </a:endParaRPr>
          </a:p>
          <a:p>
            <a:pPr marL="0" indent="0">
              <a:buNone/>
            </a:pPr>
            <a:endParaRPr lang="en-US" sz="3200" dirty="0">
              <a:solidFill>
                <a:srgbClr val="002060"/>
              </a:solidFill>
            </a:endParaRPr>
          </a:p>
        </p:txBody>
      </p:sp>
      <p:sp>
        <p:nvSpPr>
          <p:cNvPr id="5" name="Chapter Name, if relevant">
            <a:extLst>
              <a:ext uri="{FF2B5EF4-FFF2-40B4-BE49-F238E27FC236}">
                <a16:creationId xmlns:a16="http://schemas.microsoft.com/office/drawing/2014/main" id="{796C5E41-3656-F8BA-39DD-DC0C6EAB671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lang="en-US" dirty="0"/>
          </a:p>
        </p:txBody>
      </p:sp>
      <p:sp>
        <p:nvSpPr>
          <p:cNvPr id="4" name="TextBox 3">
            <a:extLst>
              <a:ext uri="{FF2B5EF4-FFF2-40B4-BE49-F238E27FC236}">
                <a16:creationId xmlns:a16="http://schemas.microsoft.com/office/drawing/2014/main" id="{12E75542-30F0-36FB-27C9-BD07EC4C5C8E}"/>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259014025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6F92C-4F2D-5162-4687-CFEFD09A16B5}"/>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59AE5C39-D88C-53D2-A57C-E517772691AE}"/>
              </a:ext>
            </a:extLst>
          </p:cNvPr>
          <p:cNvSpPr txBox="1">
            <a:spLocks noGrp="1"/>
          </p:cNvSpPr>
          <p:nvPr>
            <p:ph type="title"/>
          </p:nvPr>
        </p:nvSpPr>
        <p:spPr>
          <a:xfrm>
            <a:off x="893445" y="3022952"/>
            <a:ext cx="11217910" cy="2108200"/>
          </a:xfrm>
          <a:prstGeom prst="rect">
            <a:avLst/>
          </a:prstGeom>
        </p:spPr>
        <p:txBody>
          <a:bodyPr>
            <a:normAutofit/>
          </a:bodyPr>
          <a:lstStyle/>
          <a:p>
            <a:r>
              <a:rPr lang="es-ES" dirty="0"/>
              <a:t>¿Qué exige la AB 495?</a:t>
            </a:r>
            <a:endParaRPr dirty="0"/>
          </a:p>
        </p:txBody>
      </p:sp>
    </p:spTree>
    <p:extLst>
      <p:ext uri="{BB962C8B-B14F-4D97-AF65-F5344CB8AC3E}">
        <p14:creationId xmlns:p14="http://schemas.microsoft.com/office/powerpoint/2010/main" val="4052437983"/>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871DE-2BE0-25F6-3094-41E1004D9D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52362-006E-AC38-2FA4-A1059D87CDD0}"/>
              </a:ext>
            </a:extLst>
          </p:cNvPr>
          <p:cNvSpPr>
            <a:spLocks noGrp="1"/>
          </p:cNvSpPr>
          <p:nvPr>
            <p:ph type="title"/>
          </p:nvPr>
        </p:nvSpPr>
        <p:spPr>
          <a:xfrm>
            <a:off x="1013626" y="404351"/>
            <a:ext cx="10972800" cy="1185021"/>
          </a:xfrm>
        </p:spPr>
        <p:txBody>
          <a:bodyPr>
            <a:noAutofit/>
          </a:bodyPr>
          <a:lstStyle/>
          <a:p>
            <a:r>
              <a:rPr lang="es-ES" sz="5000" dirty="0">
                <a:solidFill>
                  <a:schemeClr val="bg1">
                    <a:lumMod val="60000"/>
                    <a:lumOff val="40000"/>
                  </a:schemeClr>
                </a:solidFill>
              </a:rPr>
              <a:t>¿Cómo puedo cumplir con la ley?</a:t>
            </a:r>
            <a:endParaRPr lang="en-US" sz="50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B49BD8E3-DC0C-A7B8-204E-DCF7E398F9E3}"/>
              </a:ext>
            </a:extLst>
          </p:cNvPr>
          <p:cNvSpPr>
            <a:spLocks noGrp="1"/>
          </p:cNvSpPr>
          <p:nvPr>
            <p:ph type="body" idx="1"/>
          </p:nvPr>
        </p:nvSpPr>
        <p:spPr>
          <a:xfrm>
            <a:off x="1018376" y="2441873"/>
            <a:ext cx="10968050" cy="6154764"/>
          </a:xfrm>
        </p:spPr>
        <p:txBody>
          <a:bodyPr>
            <a:normAutofit fontScale="85000" lnSpcReduction="20000"/>
          </a:bodyPr>
          <a:lstStyle/>
          <a:p>
            <a:pPr marL="457200" indent="-457200">
              <a:buFont typeface="Wingdings" panose="05000000000000000000" pitchFamily="2" charset="2"/>
              <a:buChar char="q"/>
            </a:pPr>
            <a:r>
              <a:rPr lang="es-ES" sz="3200" dirty="0">
                <a:solidFill>
                  <a:schemeClr val="bg1"/>
                </a:solidFill>
              </a:rPr>
              <a:t>Solo pide la información necesaria 
No compartas información personal sobre niños y sus familias a menos que la ley lo requiera o esté autorizado 
Exigir a los agentes de inmigración que presenten una orden judicial antes de entrar
Pide a los padres o tutores que actualicen regularmente la información de contacto de emergencia 
Reporta visitas a las fuerzas del orden y solicitudes de información
Comparte las Políticas Modelo del Fiscal General de California con padres o tutores</a:t>
            </a:r>
            <a:endParaRPr lang="en-US" sz="3200" dirty="0">
              <a:solidFill>
                <a:srgbClr val="002060"/>
              </a:solidFill>
            </a:endParaRPr>
          </a:p>
        </p:txBody>
      </p:sp>
      <p:sp>
        <p:nvSpPr>
          <p:cNvPr id="5" name="Chapter Name, if relevant">
            <a:extLst>
              <a:ext uri="{FF2B5EF4-FFF2-40B4-BE49-F238E27FC236}">
                <a16:creationId xmlns:a16="http://schemas.microsoft.com/office/drawing/2014/main" id="{CED7EF8A-738A-CC8B-C01F-773367197B45}"/>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B32F43C6-42B3-430B-B0E8-C885A1D5C141}"/>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044800762"/>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EBB11-5F20-32FB-D8BE-74500AE079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F34CED-29D1-81B7-5A0C-941B8F4F8AB8}"/>
              </a:ext>
            </a:extLst>
          </p:cNvPr>
          <p:cNvSpPr>
            <a:spLocks noGrp="1"/>
          </p:cNvSpPr>
          <p:nvPr>
            <p:ph type="title"/>
          </p:nvPr>
        </p:nvSpPr>
        <p:spPr>
          <a:xfrm>
            <a:off x="1013626" y="404351"/>
            <a:ext cx="10972800" cy="1185021"/>
          </a:xfrm>
        </p:spPr>
        <p:txBody>
          <a:bodyPr>
            <a:noAutofit/>
          </a:bodyPr>
          <a:lstStyle/>
          <a:p>
            <a:r>
              <a:rPr lang="es-ES" sz="5000" dirty="0">
                <a:solidFill>
                  <a:schemeClr val="bg1">
                    <a:lumMod val="60000"/>
                    <a:lumOff val="40000"/>
                  </a:schemeClr>
                </a:solidFill>
              </a:rPr>
              <a:t>Solo pide la información necesaria. No pidas...</a:t>
            </a:r>
            <a:endParaRPr lang="en-US" sz="50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B0268DAA-2A3B-1084-99D6-A3E6EED4F56C}"/>
              </a:ext>
            </a:extLst>
          </p:cNvPr>
          <p:cNvSpPr>
            <a:spLocks noGrp="1"/>
          </p:cNvSpPr>
          <p:nvPr>
            <p:ph type="body" idx="1"/>
          </p:nvPr>
        </p:nvSpPr>
        <p:spPr>
          <a:xfrm>
            <a:off x="1018376" y="2441873"/>
            <a:ext cx="10968050" cy="6154764"/>
          </a:xfrm>
        </p:spPr>
        <p:txBody>
          <a:bodyPr>
            <a:normAutofit fontScale="92500" lnSpcReduction="20000"/>
          </a:bodyPr>
          <a:lstStyle/>
          <a:p>
            <a:pPr marL="0" indent="0">
              <a:buNone/>
            </a:pPr>
            <a:r>
              <a:rPr lang="es-ES" sz="3200" dirty="0">
                <a:solidFill>
                  <a:schemeClr val="bg1"/>
                </a:solidFill>
              </a:rPr>
              <a:t>A menos que sea exigido por ley o por las normas de los programas educativos apoyados por el estado, en general, los proveedores no deberían solicitar la siguiente información relacionada con la inmigración:
Estatus migratorio
Estado de ciudadanía
Números de registro de extranjeros
Números de la Seguridad Social
Documentos de identidad innecesarios</a:t>
            </a:r>
            <a:endParaRPr lang="en-US" sz="3200" dirty="0">
              <a:solidFill>
                <a:srgbClr val="002060"/>
              </a:solidFill>
            </a:endParaRPr>
          </a:p>
        </p:txBody>
      </p:sp>
      <p:sp>
        <p:nvSpPr>
          <p:cNvPr id="5" name="Chapter Name, if relevant">
            <a:extLst>
              <a:ext uri="{FF2B5EF4-FFF2-40B4-BE49-F238E27FC236}">
                <a16:creationId xmlns:a16="http://schemas.microsoft.com/office/drawing/2014/main" id="{46110559-71C9-C8D1-027A-03642030D564}"/>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0F505A8A-B89E-BD13-C9F4-9FA928DD5570}"/>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75419319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4CE5D2-AE88-7C8D-D147-B99C6AF38A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8FD5A2-42FC-A9EC-C600-F8F011EAF978}"/>
              </a:ext>
            </a:extLst>
          </p:cNvPr>
          <p:cNvSpPr>
            <a:spLocks noGrp="1"/>
          </p:cNvSpPr>
          <p:nvPr>
            <p:ph type="title"/>
          </p:nvPr>
        </p:nvSpPr>
        <p:spPr>
          <a:xfrm>
            <a:off x="1013626" y="404351"/>
            <a:ext cx="10972800" cy="1185021"/>
          </a:xfrm>
        </p:spPr>
        <p:txBody>
          <a:bodyPr>
            <a:noAutofit/>
          </a:bodyPr>
          <a:lstStyle/>
          <a:p>
            <a:r>
              <a:rPr lang="en-US" sz="5000" dirty="0">
                <a:solidFill>
                  <a:schemeClr val="bg1">
                    <a:lumMod val="60000"/>
                    <a:lumOff val="40000"/>
                  </a:schemeClr>
                </a:solidFill>
              </a:rPr>
              <a:t>En </a:t>
            </a:r>
            <a:r>
              <a:rPr lang="en-US" sz="5000" dirty="0" err="1">
                <a:solidFill>
                  <a:schemeClr val="bg1">
                    <a:lumMod val="60000"/>
                    <a:lumOff val="40000"/>
                  </a:schemeClr>
                </a:solidFill>
              </a:rPr>
              <a:t>su</a:t>
            </a:r>
            <a:r>
              <a:rPr lang="en-US" sz="5000" dirty="0">
                <a:solidFill>
                  <a:schemeClr val="bg1">
                    <a:lumMod val="60000"/>
                    <a:lumOff val="40000"/>
                  </a:schemeClr>
                </a:solidFill>
              </a:rPr>
              <a:t> </a:t>
            </a:r>
            <a:r>
              <a:rPr lang="en-US" sz="5000" dirty="0" err="1">
                <a:solidFill>
                  <a:schemeClr val="bg1">
                    <a:lumMod val="60000"/>
                    <a:lumOff val="40000"/>
                  </a:schemeClr>
                </a:solidFill>
              </a:rPr>
              <a:t>lugar</a:t>
            </a:r>
            <a:r>
              <a:rPr lang="en-US" sz="5000" dirty="0">
                <a:solidFill>
                  <a:schemeClr val="bg1">
                    <a:lumMod val="60000"/>
                    <a:lumOff val="40000"/>
                  </a:schemeClr>
                </a:solidFill>
              </a:rPr>
              <a:t>, </a:t>
            </a:r>
            <a:r>
              <a:rPr lang="en-US" sz="5000" dirty="0" err="1">
                <a:solidFill>
                  <a:schemeClr val="bg1">
                    <a:lumMod val="60000"/>
                    <a:lumOff val="40000"/>
                  </a:schemeClr>
                </a:solidFill>
              </a:rPr>
              <a:t>pide</a:t>
            </a:r>
            <a:r>
              <a:rPr lang="en-US" sz="5000" dirty="0">
                <a:solidFill>
                  <a:schemeClr val="bg1">
                    <a:lumMod val="60000"/>
                    <a:lumOff val="40000"/>
                  </a:schemeClr>
                </a:solidFill>
              </a:rPr>
              <a:t>...</a:t>
            </a:r>
          </a:p>
        </p:txBody>
      </p:sp>
      <p:sp>
        <p:nvSpPr>
          <p:cNvPr id="3" name="Text Placeholder 2">
            <a:extLst>
              <a:ext uri="{FF2B5EF4-FFF2-40B4-BE49-F238E27FC236}">
                <a16:creationId xmlns:a16="http://schemas.microsoft.com/office/drawing/2014/main" id="{0727D628-1C93-07F9-92B3-B69B68821090}"/>
              </a:ext>
            </a:extLst>
          </p:cNvPr>
          <p:cNvSpPr>
            <a:spLocks noGrp="1"/>
          </p:cNvSpPr>
          <p:nvPr>
            <p:ph type="body" idx="1"/>
          </p:nvPr>
        </p:nvSpPr>
        <p:spPr>
          <a:xfrm>
            <a:off x="1018376" y="2441873"/>
            <a:ext cx="10968050" cy="6154764"/>
          </a:xfrm>
        </p:spPr>
        <p:txBody>
          <a:bodyPr>
            <a:normAutofit fontScale="92500" lnSpcReduction="10000"/>
          </a:bodyPr>
          <a:lstStyle/>
          <a:p>
            <a:pPr marL="0" indent="0">
              <a:buNone/>
            </a:pPr>
            <a:r>
              <a:rPr lang="es-ES" sz="3200" dirty="0">
                <a:solidFill>
                  <a:schemeClr val="bg1"/>
                </a:solidFill>
              </a:rPr>
              <a:t>Cuando se permiten varias formas de documentación, acepta opciones que revelen menos información personal. 
Prueba alternativa de relación con el niño
Métodos flexibles de verificación de trabajo
Formularios de tutela/cuidador cuando es legal
Documentos que no revelan el lugar de nacimiento o el estado
Mantén toda la información recopilada confidencial y segura. Descarta información sensible cuando ya no sea necesaria.</a:t>
            </a:r>
            <a:endParaRPr lang="en-US" sz="3200" dirty="0">
              <a:solidFill>
                <a:srgbClr val="002060"/>
              </a:solidFill>
            </a:endParaRPr>
          </a:p>
        </p:txBody>
      </p:sp>
      <p:sp>
        <p:nvSpPr>
          <p:cNvPr id="5" name="Chapter Name, if relevant">
            <a:extLst>
              <a:ext uri="{FF2B5EF4-FFF2-40B4-BE49-F238E27FC236}">
                <a16:creationId xmlns:a16="http://schemas.microsoft.com/office/drawing/2014/main" id="{F7CE2856-9920-252D-757F-2AF7FEA3D03B}"/>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EF716CB2-434E-7A6E-C5BD-14CC0A5FE887}"/>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871006680"/>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58D2B-5C20-188A-BA61-C08075AEAC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627D2-1242-6EA2-0CB6-26887FEF264E}"/>
              </a:ext>
            </a:extLst>
          </p:cNvPr>
          <p:cNvSpPr>
            <a:spLocks noGrp="1"/>
          </p:cNvSpPr>
          <p:nvPr>
            <p:ph type="title"/>
          </p:nvPr>
        </p:nvSpPr>
        <p:spPr>
          <a:xfrm>
            <a:off x="1013626" y="404351"/>
            <a:ext cx="10972800" cy="1185021"/>
          </a:xfrm>
        </p:spPr>
        <p:txBody>
          <a:bodyPr>
            <a:noAutofit/>
          </a:bodyPr>
          <a:lstStyle/>
          <a:p>
            <a:r>
              <a:rPr lang="es-ES" sz="5000" dirty="0">
                <a:solidFill>
                  <a:schemeClr val="bg1">
                    <a:lumMod val="60000"/>
                    <a:lumOff val="40000"/>
                  </a:schemeClr>
                </a:solidFill>
              </a:rPr>
              <a:t>Solo comparte lo que sea obligatorio o autorizado por la ley</a:t>
            </a:r>
            <a:endParaRPr lang="en-US" sz="50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2508630E-E0CF-C853-9D45-360CE16D0584}"/>
              </a:ext>
            </a:extLst>
          </p:cNvPr>
          <p:cNvSpPr>
            <a:spLocks noGrp="1"/>
          </p:cNvSpPr>
          <p:nvPr>
            <p:ph type="body" idx="1"/>
          </p:nvPr>
        </p:nvSpPr>
        <p:spPr>
          <a:xfrm>
            <a:off x="1018376" y="2441873"/>
            <a:ext cx="10968050" cy="6154764"/>
          </a:xfrm>
        </p:spPr>
        <p:txBody>
          <a:bodyPr>
            <a:normAutofit fontScale="92500" lnSpcReduction="10000"/>
          </a:bodyPr>
          <a:lstStyle/>
          <a:p>
            <a:pPr marL="0" indent="0">
              <a:buNone/>
            </a:pPr>
            <a:r>
              <a:rPr lang="es-ES" sz="3200" dirty="0">
                <a:solidFill>
                  <a:schemeClr val="bg1"/>
                </a:solidFill>
              </a:rPr>
              <a:t>No compartas información personal sobre niños y sus familias a menos que la ley lo requiera o esté autorizado. 
Tu negocio de cuidado infantil está obligado o autorizado a compartir información si...
Recibes una orden judicial válida, citación judicial u orden judicial 
La divulgación está directamente relacionada con la administración del programa
Tienes permiso manuscrito de un padre o tutor</a:t>
            </a:r>
            <a:endParaRPr lang="en-US" sz="3200" dirty="0">
              <a:solidFill>
                <a:srgbClr val="002060"/>
              </a:solidFill>
            </a:endParaRPr>
          </a:p>
        </p:txBody>
      </p:sp>
      <p:sp>
        <p:nvSpPr>
          <p:cNvPr id="5" name="Chapter Name, if relevant">
            <a:extLst>
              <a:ext uri="{FF2B5EF4-FFF2-40B4-BE49-F238E27FC236}">
                <a16:creationId xmlns:a16="http://schemas.microsoft.com/office/drawing/2014/main" id="{042CE283-9E92-940F-AF1B-94AAA4E8882E}"/>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87DBB577-44A0-CAB9-229D-73CBFC8AF4DB}"/>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9698570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14"/>
          <p:cNvSpPr/>
          <p:nvPr/>
        </p:nvSpPr>
        <p:spPr>
          <a:xfrm>
            <a:off x="118862" y="2844800"/>
            <a:ext cx="12750933" cy="5551360"/>
          </a:xfrm>
          <a:prstGeom prst="roundRect">
            <a:avLst>
              <a:gd name="adj" fmla="val 16667"/>
            </a:avLst>
          </a:prstGeom>
          <a:solidFill>
            <a:srgbClr val="FEFEFE"/>
          </a:solidFill>
          <a:ln w="9525" cap="flat" cmpd="sng">
            <a:solidFill>
              <a:srgbClr val="FEFEFE"/>
            </a:solidFill>
            <a:prstDash val="solid"/>
            <a:round/>
            <a:headEnd type="none" w="sm" len="sm"/>
            <a:tailEnd type="none" w="sm" len="sm"/>
          </a:ln>
        </p:spPr>
        <p:txBody>
          <a:bodyPr spcFirstLastPara="1" wrap="square" lIns="130027" tIns="130027" rIns="130027" bIns="130027" anchor="ctr" anchorCtr="0">
            <a:noAutofit/>
          </a:bodyPr>
          <a:lstStyle/>
          <a:p>
            <a:pPr marL="0" indent="0" algn="ctr">
              <a:spcBef>
                <a:spcPts val="0"/>
              </a:spcBef>
              <a:buNone/>
            </a:pPr>
            <a:endParaRPr sz="5689"/>
          </a:p>
        </p:txBody>
      </p:sp>
      <p:sp>
        <p:nvSpPr>
          <p:cNvPr id="59" name="Google Shape;59;p14"/>
          <p:cNvSpPr/>
          <p:nvPr/>
        </p:nvSpPr>
        <p:spPr>
          <a:xfrm>
            <a:off x="-292966" y="964683"/>
            <a:ext cx="9830827" cy="1272320"/>
          </a:xfrm>
          <a:prstGeom prst="rect">
            <a:avLst/>
          </a:prstGeom>
          <a:solidFill>
            <a:srgbClr val="0F5895"/>
          </a:solidFill>
          <a:ln w="9525" cap="flat" cmpd="sng">
            <a:solidFill>
              <a:srgbClr val="0F5895"/>
            </a:solidFill>
            <a:prstDash val="solid"/>
            <a:round/>
            <a:headEnd type="none" w="sm" len="sm"/>
            <a:tailEnd type="none" w="sm" len="sm"/>
          </a:ln>
        </p:spPr>
        <p:txBody>
          <a:bodyPr spcFirstLastPara="1" wrap="square" lIns="130027" tIns="130027" rIns="130027" bIns="130027" anchor="ctr" anchorCtr="0">
            <a:noAutofit/>
          </a:bodyPr>
          <a:lstStyle/>
          <a:p>
            <a:pPr marL="0" indent="0" algn="ctr">
              <a:spcBef>
                <a:spcPts val="0"/>
              </a:spcBef>
              <a:buNone/>
            </a:pPr>
            <a:endParaRPr sz="5689"/>
          </a:p>
        </p:txBody>
      </p:sp>
      <p:sp>
        <p:nvSpPr>
          <p:cNvPr id="60" name="Google Shape;60;p14"/>
          <p:cNvSpPr txBox="1">
            <a:spLocks noGrp="1"/>
          </p:cNvSpPr>
          <p:nvPr>
            <p:ph type="title" idx="4294967295"/>
          </p:nvPr>
        </p:nvSpPr>
        <p:spPr>
          <a:xfrm>
            <a:off x="349523" y="1193590"/>
            <a:ext cx="12118187" cy="814507"/>
          </a:xfrm>
          <a:prstGeom prst="rect">
            <a:avLst/>
          </a:prstGeom>
        </p:spPr>
        <p:txBody>
          <a:bodyPr spcFirstLastPara="1" wrap="square" lIns="130027" tIns="130027" rIns="130027" bIns="130027" anchor="t" anchorCtr="0">
            <a:noAutofit/>
          </a:bodyPr>
          <a:lstStyle/>
          <a:p>
            <a:pPr>
              <a:buClr>
                <a:schemeClr val="dk1"/>
              </a:buClr>
              <a:buSzPts val="990"/>
            </a:pPr>
            <a:r>
              <a:rPr lang="en" sz="5717" b="1" dirty="0">
                <a:solidFill>
                  <a:srgbClr val="FEFEFE"/>
                </a:solidFill>
              </a:rPr>
              <a:t>Welcome </a:t>
            </a:r>
            <a:r>
              <a:rPr lang="en" sz="5717" b="1" dirty="0">
                <a:solidFill>
                  <a:srgbClr val="0F5895"/>
                </a:solidFill>
              </a:rPr>
              <a:t> </a:t>
            </a:r>
            <a:r>
              <a:rPr lang="en" sz="5717" b="1" dirty="0" err="1">
                <a:solidFill>
                  <a:srgbClr val="F9BB55"/>
                </a:solidFill>
              </a:rPr>
              <a:t>Bienvenidos</a:t>
            </a:r>
            <a:endParaRPr sz="5717" b="1" dirty="0">
              <a:solidFill>
                <a:srgbClr val="FEFEFE"/>
              </a:solidFill>
            </a:endParaRPr>
          </a:p>
          <a:p>
            <a:pPr>
              <a:buSzPts val="990"/>
            </a:pPr>
            <a:endParaRPr sz="5717" b="1" dirty="0">
              <a:solidFill>
                <a:srgbClr val="0F5895"/>
              </a:solidFill>
            </a:endParaRPr>
          </a:p>
        </p:txBody>
      </p:sp>
      <p:pic>
        <p:nvPicPr>
          <p:cNvPr id="61" name="Google Shape;61;p14"/>
          <p:cNvPicPr preferRelativeResize="0"/>
          <p:nvPr/>
        </p:nvPicPr>
        <p:blipFill rotWithShape="1">
          <a:blip r:embed="rId3">
            <a:alphaModFix/>
          </a:blip>
          <a:srcRect/>
          <a:stretch/>
        </p:blipFill>
        <p:spPr>
          <a:xfrm>
            <a:off x="2291658" y="3571983"/>
            <a:ext cx="831922" cy="792576"/>
          </a:xfrm>
          <a:prstGeom prst="rect">
            <a:avLst/>
          </a:prstGeom>
          <a:noFill/>
          <a:ln>
            <a:noFill/>
          </a:ln>
        </p:spPr>
      </p:pic>
      <p:sp>
        <p:nvSpPr>
          <p:cNvPr id="62" name="Google Shape;62;p14"/>
          <p:cNvSpPr txBox="1"/>
          <p:nvPr/>
        </p:nvSpPr>
        <p:spPr>
          <a:xfrm>
            <a:off x="1341866" y="2645749"/>
            <a:ext cx="10321067" cy="648107"/>
          </a:xfrm>
          <a:prstGeom prst="rect">
            <a:avLst/>
          </a:prstGeom>
          <a:noFill/>
          <a:ln>
            <a:noFill/>
          </a:ln>
        </p:spPr>
        <p:txBody>
          <a:bodyPr spcFirstLastPara="1" wrap="square" lIns="72249" tIns="72249" rIns="72249" bIns="72249" anchor="t" anchorCtr="0">
            <a:noAutofit/>
          </a:bodyPr>
          <a:lstStyle/>
          <a:p>
            <a:pPr marL="0" indent="0" algn="ctr">
              <a:lnSpc>
                <a:spcPct val="150000"/>
              </a:lnSpc>
              <a:spcBef>
                <a:spcPts val="711"/>
              </a:spcBef>
              <a:buNone/>
            </a:pPr>
            <a:r>
              <a:rPr lang="en" sz="3200" dirty="0">
                <a:solidFill>
                  <a:srgbClr val="073F80"/>
                </a:solidFill>
                <a:latin typeface="Prompt SemiBold"/>
                <a:ea typeface="Prompt SemiBold"/>
                <a:cs typeface="Prompt SemiBold"/>
                <a:sym typeface="Prompt SemiBold"/>
              </a:rPr>
              <a:t>Select Your Language /</a:t>
            </a:r>
            <a:r>
              <a:rPr lang="en" sz="3200" dirty="0">
                <a:solidFill>
                  <a:srgbClr val="333333"/>
                </a:solidFill>
                <a:latin typeface="Prompt SemiBold"/>
                <a:ea typeface="Prompt SemiBold"/>
                <a:cs typeface="Prompt SemiBold"/>
                <a:sym typeface="Prompt SemiBold"/>
              </a:rPr>
              <a:t> </a:t>
            </a:r>
            <a:r>
              <a:rPr lang="en" sz="3200" dirty="0">
                <a:solidFill>
                  <a:srgbClr val="F9BB55"/>
                </a:solidFill>
                <a:latin typeface="Prompt SemiBold"/>
                <a:ea typeface="Prompt SemiBold"/>
                <a:cs typeface="Prompt SemiBold"/>
                <a:sym typeface="Prompt SemiBold"/>
              </a:rPr>
              <a:t>Eliga </a:t>
            </a:r>
            <a:r>
              <a:rPr lang="en" sz="3200" dirty="0" err="1">
                <a:solidFill>
                  <a:srgbClr val="F9BB55"/>
                </a:solidFill>
                <a:latin typeface="Prompt SemiBold"/>
                <a:ea typeface="Prompt SemiBold"/>
                <a:cs typeface="Prompt SemiBold"/>
                <a:sym typeface="Prompt SemiBold"/>
              </a:rPr>
              <a:t>su</a:t>
            </a:r>
            <a:r>
              <a:rPr lang="en" sz="3200" dirty="0">
                <a:solidFill>
                  <a:srgbClr val="F9BB55"/>
                </a:solidFill>
                <a:latin typeface="Prompt SemiBold"/>
                <a:ea typeface="Prompt SemiBold"/>
                <a:cs typeface="Prompt SemiBold"/>
                <a:sym typeface="Prompt SemiBold"/>
              </a:rPr>
              <a:t> </a:t>
            </a:r>
            <a:r>
              <a:rPr lang="en" sz="3200" dirty="0" err="1">
                <a:solidFill>
                  <a:srgbClr val="F9BB55"/>
                </a:solidFill>
                <a:latin typeface="Prompt SemiBold"/>
                <a:ea typeface="Prompt SemiBold"/>
                <a:cs typeface="Prompt SemiBold"/>
                <a:sym typeface="Prompt SemiBold"/>
              </a:rPr>
              <a:t>idioma</a:t>
            </a:r>
            <a:endParaRPr sz="3200" dirty="0">
              <a:solidFill>
                <a:srgbClr val="F9BB55"/>
              </a:solidFill>
              <a:latin typeface="Prompt SemiBold"/>
              <a:ea typeface="Prompt SemiBold"/>
              <a:cs typeface="Prompt SemiBold"/>
              <a:sym typeface="Prompt SemiBold"/>
            </a:endParaRPr>
          </a:p>
        </p:txBody>
      </p:sp>
      <p:sp>
        <p:nvSpPr>
          <p:cNvPr id="63" name="Google Shape;63;p14"/>
          <p:cNvSpPr txBox="1"/>
          <p:nvPr/>
        </p:nvSpPr>
        <p:spPr>
          <a:xfrm>
            <a:off x="1714566" y="4747544"/>
            <a:ext cx="4167680" cy="648107"/>
          </a:xfrm>
          <a:prstGeom prst="rect">
            <a:avLst/>
          </a:prstGeom>
          <a:noFill/>
          <a:ln>
            <a:noFill/>
          </a:ln>
        </p:spPr>
        <p:txBody>
          <a:bodyPr spcFirstLastPara="1" wrap="square" lIns="72249" tIns="72249" rIns="72249" bIns="72249" anchor="t" anchorCtr="0">
            <a:normAutofit fontScale="32500" lnSpcReduction="20000"/>
          </a:bodyPr>
          <a:lstStyle/>
          <a:p>
            <a:pPr marL="0" indent="0" algn="ctr">
              <a:lnSpc>
                <a:spcPct val="150000"/>
              </a:lnSpc>
              <a:spcBef>
                <a:spcPts val="711"/>
              </a:spcBef>
              <a:buNone/>
            </a:pPr>
            <a:r>
              <a:rPr lang="en" sz="5547">
                <a:solidFill>
                  <a:srgbClr val="073F80"/>
                </a:solidFill>
                <a:latin typeface="Prompt Medium"/>
                <a:ea typeface="Prompt Medium"/>
                <a:cs typeface="Prompt Medium"/>
                <a:sym typeface="Prompt Medium"/>
              </a:rPr>
              <a:t>Computer /</a:t>
            </a:r>
            <a:r>
              <a:rPr lang="en" sz="5547">
                <a:solidFill>
                  <a:srgbClr val="333333"/>
                </a:solidFill>
                <a:latin typeface="Prompt Medium"/>
                <a:ea typeface="Prompt Medium"/>
                <a:cs typeface="Prompt Medium"/>
                <a:sym typeface="Prompt Medium"/>
              </a:rPr>
              <a:t> </a:t>
            </a:r>
            <a:r>
              <a:rPr lang="en" sz="5547">
                <a:solidFill>
                  <a:srgbClr val="F9BB55"/>
                </a:solidFill>
                <a:latin typeface="Prompt Medium"/>
                <a:ea typeface="Prompt Medium"/>
                <a:cs typeface="Prompt Medium"/>
                <a:sym typeface="Prompt Medium"/>
              </a:rPr>
              <a:t>Computadora</a:t>
            </a:r>
            <a:endParaRPr sz="5973">
              <a:solidFill>
                <a:srgbClr val="F9BB55"/>
              </a:solidFill>
              <a:latin typeface="Prompt Medium"/>
              <a:ea typeface="Prompt Medium"/>
              <a:cs typeface="Prompt Medium"/>
              <a:sym typeface="Prompt Medium"/>
            </a:endParaRPr>
          </a:p>
        </p:txBody>
      </p:sp>
      <p:sp>
        <p:nvSpPr>
          <p:cNvPr id="64" name="Google Shape;64;p14"/>
          <p:cNvSpPr txBox="1"/>
          <p:nvPr/>
        </p:nvSpPr>
        <p:spPr>
          <a:xfrm>
            <a:off x="7264592" y="4747544"/>
            <a:ext cx="4167680" cy="648107"/>
          </a:xfrm>
          <a:prstGeom prst="rect">
            <a:avLst/>
          </a:prstGeom>
          <a:noFill/>
          <a:ln>
            <a:noFill/>
          </a:ln>
        </p:spPr>
        <p:txBody>
          <a:bodyPr spcFirstLastPara="1" wrap="square" lIns="72249" tIns="72249" rIns="72249" bIns="72249" anchor="t" anchorCtr="0">
            <a:normAutofit fontScale="32500" lnSpcReduction="20000"/>
          </a:bodyPr>
          <a:lstStyle/>
          <a:p>
            <a:pPr marL="0" indent="0">
              <a:lnSpc>
                <a:spcPct val="150000"/>
              </a:lnSpc>
              <a:spcBef>
                <a:spcPts val="711"/>
              </a:spcBef>
              <a:buNone/>
            </a:pPr>
            <a:r>
              <a:rPr lang="en" sz="5547" dirty="0">
                <a:solidFill>
                  <a:srgbClr val="073F80"/>
                </a:solidFill>
                <a:latin typeface="Prompt Medium"/>
                <a:ea typeface="Prompt Medium"/>
                <a:cs typeface="Prompt Medium"/>
                <a:sym typeface="Prompt Medium"/>
              </a:rPr>
              <a:t>Phone /</a:t>
            </a:r>
            <a:r>
              <a:rPr lang="en" sz="5547" dirty="0">
                <a:solidFill>
                  <a:srgbClr val="333333"/>
                </a:solidFill>
                <a:latin typeface="Prompt Medium"/>
                <a:ea typeface="Prompt Medium"/>
                <a:cs typeface="Prompt Medium"/>
                <a:sym typeface="Prompt Medium"/>
              </a:rPr>
              <a:t> </a:t>
            </a:r>
            <a:r>
              <a:rPr lang="en" sz="5547" dirty="0">
                <a:solidFill>
                  <a:srgbClr val="F9BB55"/>
                </a:solidFill>
                <a:latin typeface="Prompt Medium"/>
                <a:ea typeface="Prompt Medium"/>
                <a:cs typeface="Prompt Medium"/>
                <a:sym typeface="Prompt Medium"/>
              </a:rPr>
              <a:t>Por </a:t>
            </a:r>
            <a:r>
              <a:rPr lang="en" sz="5547" dirty="0" err="1">
                <a:solidFill>
                  <a:srgbClr val="F9BB55"/>
                </a:solidFill>
                <a:latin typeface="Prompt Medium"/>
                <a:ea typeface="Prompt Medium"/>
                <a:cs typeface="Prompt Medium"/>
                <a:sym typeface="Prompt Medium"/>
              </a:rPr>
              <a:t>Telefono</a:t>
            </a:r>
            <a:endParaRPr sz="5973" dirty="0">
              <a:solidFill>
                <a:srgbClr val="F9BB55"/>
              </a:solidFill>
              <a:latin typeface="Prompt Medium"/>
              <a:ea typeface="Prompt Medium"/>
              <a:cs typeface="Prompt Medium"/>
              <a:sym typeface="Prompt Medium"/>
            </a:endParaRPr>
          </a:p>
        </p:txBody>
      </p:sp>
      <p:pic>
        <p:nvPicPr>
          <p:cNvPr id="65" name="Google Shape;65;p14"/>
          <p:cNvPicPr preferRelativeResize="0"/>
          <p:nvPr/>
        </p:nvPicPr>
        <p:blipFill rotWithShape="1">
          <a:blip r:embed="rId4">
            <a:alphaModFix/>
          </a:blip>
          <a:srcRect t="88961" b="2997"/>
          <a:stretch/>
        </p:blipFill>
        <p:spPr>
          <a:xfrm>
            <a:off x="7174879" y="5313343"/>
            <a:ext cx="4681015" cy="914994"/>
          </a:xfrm>
          <a:prstGeom prst="rect">
            <a:avLst/>
          </a:prstGeom>
          <a:noFill/>
          <a:ln>
            <a:noFill/>
          </a:ln>
        </p:spPr>
      </p:pic>
      <p:pic>
        <p:nvPicPr>
          <p:cNvPr id="66" name="Google Shape;66;p14"/>
          <p:cNvPicPr preferRelativeResize="0"/>
          <p:nvPr/>
        </p:nvPicPr>
        <p:blipFill rotWithShape="1">
          <a:blip r:embed="rId5">
            <a:alphaModFix/>
          </a:blip>
          <a:srcRect/>
          <a:stretch/>
        </p:blipFill>
        <p:spPr>
          <a:xfrm>
            <a:off x="7174884" y="6356796"/>
            <a:ext cx="3050809" cy="1894902"/>
          </a:xfrm>
          <a:prstGeom prst="rect">
            <a:avLst/>
          </a:prstGeom>
          <a:noFill/>
          <a:ln>
            <a:noFill/>
          </a:ln>
          <a:effectLst>
            <a:outerShdw algn="bl" rotWithShape="0">
              <a:srgbClr val="5E5E5E">
                <a:alpha val="96859"/>
              </a:srgbClr>
            </a:outerShdw>
          </a:effectLst>
        </p:spPr>
      </p:pic>
      <p:sp>
        <p:nvSpPr>
          <p:cNvPr id="67" name="Google Shape;67;p14"/>
          <p:cNvSpPr txBox="1"/>
          <p:nvPr/>
        </p:nvSpPr>
        <p:spPr>
          <a:xfrm>
            <a:off x="3176540" y="3316661"/>
            <a:ext cx="8327664" cy="792320"/>
          </a:xfrm>
          <a:prstGeom prst="rect">
            <a:avLst/>
          </a:prstGeom>
          <a:noFill/>
          <a:ln>
            <a:noFill/>
          </a:ln>
        </p:spPr>
        <p:txBody>
          <a:bodyPr spcFirstLastPara="1" wrap="square" lIns="72249" tIns="72249" rIns="72249" bIns="72249" anchor="t" anchorCtr="0">
            <a:noAutofit/>
          </a:bodyPr>
          <a:lstStyle/>
          <a:p>
            <a:pPr marL="0" indent="0">
              <a:lnSpc>
                <a:spcPct val="115000"/>
              </a:lnSpc>
              <a:spcBef>
                <a:spcPts val="711"/>
              </a:spcBef>
              <a:buNone/>
            </a:pPr>
            <a:r>
              <a:rPr lang="en" sz="2800" dirty="0" err="1">
                <a:solidFill>
                  <a:srgbClr val="074183"/>
                </a:solidFill>
                <a:latin typeface="Public Sans Medium"/>
                <a:ea typeface="Public Sans Medium"/>
                <a:cs typeface="Public Sans Medium"/>
                <a:sym typeface="Public Sans Medium"/>
              </a:rPr>
              <a:t>Oprima</a:t>
            </a:r>
            <a:r>
              <a:rPr lang="en" sz="2800" dirty="0">
                <a:solidFill>
                  <a:srgbClr val="074183"/>
                </a:solidFill>
                <a:latin typeface="Public Sans Medium"/>
                <a:ea typeface="Public Sans Medium"/>
                <a:cs typeface="Public Sans Medium"/>
                <a:sym typeface="Public Sans Medium"/>
              </a:rPr>
              <a:t> </a:t>
            </a:r>
            <a:r>
              <a:rPr lang="en" sz="2800" dirty="0" err="1">
                <a:solidFill>
                  <a:srgbClr val="074183"/>
                </a:solidFill>
                <a:latin typeface="Public Sans Medium"/>
                <a:ea typeface="Public Sans Medium"/>
                <a:cs typeface="Public Sans Medium"/>
                <a:sym typeface="Public Sans Medium"/>
              </a:rPr>
              <a:t>el</a:t>
            </a:r>
            <a:r>
              <a:rPr lang="en" sz="2800" dirty="0">
                <a:solidFill>
                  <a:srgbClr val="074183"/>
                </a:solidFill>
                <a:latin typeface="Public Sans Medium"/>
                <a:ea typeface="Public Sans Medium"/>
                <a:cs typeface="Public Sans Medium"/>
                <a:sym typeface="Public Sans Medium"/>
              </a:rPr>
              <a:t> </a:t>
            </a:r>
            <a:r>
              <a:rPr lang="en" sz="2800" dirty="0" err="1">
                <a:solidFill>
                  <a:srgbClr val="074183"/>
                </a:solidFill>
                <a:latin typeface="Public Sans Medium"/>
                <a:ea typeface="Public Sans Medium"/>
                <a:cs typeface="Public Sans Medium"/>
                <a:sym typeface="Public Sans Medium"/>
              </a:rPr>
              <a:t>botón</a:t>
            </a:r>
            <a:r>
              <a:rPr lang="en" sz="2800" dirty="0">
                <a:solidFill>
                  <a:srgbClr val="074183"/>
                </a:solidFill>
                <a:latin typeface="Public Sans Medium"/>
                <a:ea typeface="Public Sans Medium"/>
                <a:cs typeface="Public Sans Medium"/>
                <a:sym typeface="Public Sans Medium"/>
              </a:rPr>
              <a:t> </a:t>
            </a:r>
            <a:r>
              <a:rPr lang="en" sz="2800" dirty="0" err="1">
                <a:solidFill>
                  <a:srgbClr val="074183"/>
                </a:solidFill>
                <a:latin typeface="Public Sans Medium"/>
                <a:ea typeface="Public Sans Medium"/>
                <a:cs typeface="Public Sans Medium"/>
                <a:sym typeface="Public Sans Medium"/>
              </a:rPr>
              <a:t>marcado</a:t>
            </a:r>
            <a:r>
              <a:rPr lang="en" sz="2800" dirty="0">
                <a:solidFill>
                  <a:srgbClr val="074183"/>
                </a:solidFill>
                <a:latin typeface="Public Sans Medium"/>
                <a:ea typeface="Public Sans Medium"/>
                <a:cs typeface="Public Sans Medium"/>
                <a:sym typeface="Public Sans Medium"/>
              </a:rPr>
              <a:t> “Interpretation” (</a:t>
            </a:r>
            <a:r>
              <a:rPr lang="en" sz="2800" dirty="0" err="1">
                <a:solidFill>
                  <a:srgbClr val="074183"/>
                </a:solidFill>
                <a:latin typeface="Public Sans Medium"/>
                <a:ea typeface="Public Sans Medium"/>
                <a:cs typeface="Public Sans Medium"/>
                <a:sym typeface="Public Sans Medium"/>
              </a:rPr>
              <a:t>el</a:t>
            </a:r>
            <a:r>
              <a:rPr lang="en" sz="2800" dirty="0">
                <a:solidFill>
                  <a:srgbClr val="074183"/>
                </a:solidFill>
                <a:latin typeface="Public Sans Medium"/>
                <a:ea typeface="Public Sans Medium"/>
                <a:cs typeface="Public Sans Medium"/>
                <a:sym typeface="Public Sans Medium"/>
              </a:rPr>
              <a:t> </a:t>
            </a:r>
            <a:r>
              <a:rPr lang="en" sz="2800" dirty="0" err="1">
                <a:solidFill>
                  <a:srgbClr val="074183"/>
                </a:solidFill>
                <a:latin typeface="Public Sans Medium"/>
                <a:ea typeface="Public Sans Medium"/>
                <a:cs typeface="Public Sans Medium"/>
                <a:sym typeface="Public Sans Medium"/>
              </a:rPr>
              <a:t>globo</a:t>
            </a:r>
            <a:r>
              <a:rPr lang="en" sz="2800" dirty="0">
                <a:solidFill>
                  <a:srgbClr val="074183"/>
                </a:solidFill>
                <a:latin typeface="Public Sans Medium"/>
                <a:ea typeface="Public Sans Medium"/>
                <a:cs typeface="Public Sans Medium"/>
                <a:sym typeface="Public Sans Medium"/>
              </a:rPr>
              <a:t>) </a:t>
            </a:r>
            <a:br>
              <a:rPr lang="en" sz="2800" dirty="0">
                <a:solidFill>
                  <a:srgbClr val="074183"/>
                </a:solidFill>
                <a:latin typeface="Public Sans Medium"/>
                <a:ea typeface="Public Sans Medium"/>
                <a:cs typeface="Public Sans Medium"/>
                <a:sym typeface="Public Sans Medium"/>
              </a:rPr>
            </a:br>
            <a:r>
              <a:rPr lang="en" sz="2800" dirty="0" err="1">
                <a:solidFill>
                  <a:srgbClr val="074183"/>
                </a:solidFill>
                <a:latin typeface="Public Sans Medium"/>
                <a:ea typeface="Public Sans Medium"/>
                <a:cs typeface="Public Sans Medium"/>
                <a:sym typeface="Public Sans Medium"/>
              </a:rPr>
              <a:t>en</a:t>
            </a:r>
            <a:r>
              <a:rPr lang="en" sz="2800" dirty="0">
                <a:solidFill>
                  <a:srgbClr val="074183"/>
                </a:solidFill>
                <a:latin typeface="Public Sans Medium"/>
                <a:ea typeface="Public Sans Medium"/>
                <a:cs typeface="Public Sans Medium"/>
                <a:sym typeface="Public Sans Medium"/>
              </a:rPr>
              <a:t> la </a:t>
            </a:r>
            <a:r>
              <a:rPr lang="en" sz="2800" dirty="0" err="1">
                <a:solidFill>
                  <a:srgbClr val="074183"/>
                </a:solidFill>
                <a:latin typeface="Public Sans Medium"/>
                <a:ea typeface="Public Sans Medium"/>
                <a:cs typeface="Public Sans Medium"/>
                <a:sym typeface="Public Sans Medium"/>
              </a:rPr>
              <a:t>parte</a:t>
            </a:r>
            <a:r>
              <a:rPr lang="en" sz="2800" dirty="0">
                <a:solidFill>
                  <a:srgbClr val="074183"/>
                </a:solidFill>
                <a:latin typeface="Public Sans Medium"/>
                <a:ea typeface="Public Sans Medium"/>
                <a:cs typeface="Public Sans Medium"/>
                <a:sym typeface="Public Sans Medium"/>
              </a:rPr>
              <a:t> baja de la </a:t>
            </a:r>
            <a:r>
              <a:rPr lang="en" sz="2800" dirty="0" err="1">
                <a:solidFill>
                  <a:srgbClr val="074183"/>
                </a:solidFill>
                <a:latin typeface="Public Sans Medium"/>
                <a:ea typeface="Public Sans Medium"/>
                <a:cs typeface="Public Sans Medium"/>
                <a:sym typeface="Public Sans Medium"/>
              </a:rPr>
              <a:t>pantalla</a:t>
            </a:r>
            <a:r>
              <a:rPr lang="en" sz="2800" dirty="0">
                <a:solidFill>
                  <a:srgbClr val="074183"/>
                </a:solidFill>
                <a:latin typeface="Public Sans Medium"/>
                <a:ea typeface="Public Sans Medium"/>
                <a:cs typeface="Public Sans Medium"/>
                <a:sym typeface="Public Sans Medium"/>
              </a:rPr>
              <a:t>. </a:t>
            </a:r>
            <a:r>
              <a:rPr lang="en" sz="2800" dirty="0" err="1">
                <a:solidFill>
                  <a:srgbClr val="074183"/>
                </a:solidFill>
                <a:latin typeface="Public Sans Medium"/>
                <a:ea typeface="Public Sans Medium"/>
                <a:cs typeface="Public Sans Medium"/>
                <a:sym typeface="Public Sans Medium"/>
              </a:rPr>
              <a:t>Seleccione</a:t>
            </a:r>
            <a:r>
              <a:rPr lang="en" sz="2800" dirty="0">
                <a:solidFill>
                  <a:srgbClr val="074183"/>
                </a:solidFill>
                <a:latin typeface="Public Sans Medium"/>
                <a:ea typeface="Public Sans Medium"/>
                <a:cs typeface="Public Sans Medium"/>
                <a:sym typeface="Public Sans Medium"/>
              </a:rPr>
              <a:t> “Spanish”.</a:t>
            </a:r>
            <a:endParaRPr sz="2800" dirty="0">
              <a:solidFill>
                <a:srgbClr val="074183"/>
              </a:solidFill>
              <a:latin typeface="Public Sans Medium"/>
              <a:ea typeface="Public Sans Medium"/>
              <a:cs typeface="Public Sans Medium"/>
              <a:sym typeface="Public Sans Medium"/>
            </a:endParaRPr>
          </a:p>
        </p:txBody>
      </p:sp>
      <p:pic>
        <p:nvPicPr>
          <p:cNvPr id="68" name="Google Shape;68;p14"/>
          <p:cNvPicPr preferRelativeResize="0"/>
          <p:nvPr/>
        </p:nvPicPr>
        <p:blipFill rotWithShape="1">
          <a:blip r:embed="rId6">
            <a:alphaModFix/>
          </a:blip>
          <a:srcRect/>
          <a:stretch/>
        </p:blipFill>
        <p:spPr>
          <a:xfrm>
            <a:off x="2643348" y="5313343"/>
            <a:ext cx="2378621" cy="204306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7E57D-9AAC-067D-00DB-82B6A73AFD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3053C7-F378-4313-C476-5F6A18ACAEEC}"/>
              </a:ext>
            </a:extLst>
          </p:cNvPr>
          <p:cNvSpPr>
            <a:spLocks noGrp="1"/>
          </p:cNvSpPr>
          <p:nvPr>
            <p:ph type="title"/>
          </p:nvPr>
        </p:nvSpPr>
        <p:spPr>
          <a:xfrm>
            <a:off x="1013626" y="404351"/>
            <a:ext cx="10972800" cy="1185021"/>
          </a:xfrm>
        </p:spPr>
        <p:txBody>
          <a:bodyPr>
            <a:noAutofit/>
          </a:bodyPr>
          <a:lstStyle/>
          <a:p>
            <a:r>
              <a:rPr lang="es-ES" sz="4000" dirty="0">
                <a:solidFill>
                  <a:schemeClr val="bg1">
                    <a:lumMod val="60000"/>
                    <a:lumOff val="40000"/>
                  </a:schemeClr>
                </a:solidFill>
              </a:rPr>
              <a:t>Exigir a los agentes de inmigración que presenten órdenes judiciales antes de entrar</a:t>
            </a:r>
            <a:endParaRPr lang="en-US" sz="40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D26709AF-347F-4076-28C0-755F84824C17}"/>
              </a:ext>
            </a:extLst>
          </p:cNvPr>
          <p:cNvSpPr>
            <a:spLocks noGrp="1"/>
          </p:cNvSpPr>
          <p:nvPr>
            <p:ph type="body" idx="1"/>
          </p:nvPr>
        </p:nvSpPr>
        <p:spPr>
          <a:xfrm>
            <a:off x="1018376" y="2441872"/>
            <a:ext cx="10968050" cy="6542107"/>
          </a:xfrm>
        </p:spPr>
        <p:txBody>
          <a:bodyPr>
            <a:normAutofit fontScale="70000" lnSpcReduction="20000"/>
          </a:bodyPr>
          <a:lstStyle/>
          <a:p>
            <a:pPr marL="0" indent="0">
              <a:buNone/>
            </a:pPr>
            <a:r>
              <a:rPr lang="es-ES" sz="3200" dirty="0">
                <a:solidFill>
                  <a:schemeClr val="bg1"/>
                </a:solidFill>
              </a:rPr>
              <a:t>No permitas que agentes de inmigración entren en áreas privadas de tu instalación sin una orden judicial válida u orden. 
Las zonas privadas pueden incluir: 
Aulas
Oficinas del personal
Salas de archivos
Espacios de trabajo exclusivos para el personal
Zonas con niños bajo supervisión 
Las zonas públicas pueden incluir: zonas de espera, vestíbulos, aparcamientos abiertos al público</a:t>
            </a:r>
            <a:endParaRPr lang="en-US" sz="3200" b="1" dirty="0">
              <a:solidFill>
                <a:srgbClr val="002060"/>
              </a:solidFill>
            </a:endParaRPr>
          </a:p>
        </p:txBody>
      </p:sp>
      <p:sp>
        <p:nvSpPr>
          <p:cNvPr id="5" name="Chapter Name, if relevant">
            <a:extLst>
              <a:ext uri="{FF2B5EF4-FFF2-40B4-BE49-F238E27FC236}">
                <a16:creationId xmlns:a16="http://schemas.microsoft.com/office/drawing/2014/main" id="{16BD2AA0-1E48-C199-1300-B64DB2EA4D69}"/>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048D1A4A-F6B4-CBB6-0ED4-46D74EE97C1B}"/>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433105578"/>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CD052-BC4C-0C5F-B86D-9B021C72E3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D18D81-5455-7F37-031B-C3CB135F7449}"/>
              </a:ext>
            </a:extLst>
          </p:cNvPr>
          <p:cNvSpPr>
            <a:spLocks noGrp="1"/>
          </p:cNvSpPr>
          <p:nvPr>
            <p:ph type="title"/>
          </p:nvPr>
        </p:nvSpPr>
        <p:spPr/>
        <p:txBody>
          <a:bodyPr/>
          <a:lstStyle/>
          <a:p>
            <a:r>
              <a:rPr lang="en-US" dirty="0" err="1">
                <a:solidFill>
                  <a:srgbClr val="0070C0"/>
                </a:solidFill>
              </a:rPr>
              <a:t>Órdenes</a:t>
            </a:r>
            <a:r>
              <a:rPr lang="en-US" dirty="0">
                <a:solidFill>
                  <a:srgbClr val="0070C0"/>
                </a:solidFill>
              </a:rPr>
              <a:t> </a:t>
            </a:r>
            <a:r>
              <a:rPr lang="en-US" dirty="0" err="1">
                <a:solidFill>
                  <a:srgbClr val="0070C0"/>
                </a:solidFill>
              </a:rPr>
              <a:t>judiciales</a:t>
            </a:r>
            <a:endParaRPr lang="en-US" dirty="0">
              <a:solidFill>
                <a:srgbClr val="0070C0"/>
              </a:solidFill>
            </a:endParaRPr>
          </a:p>
        </p:txBody>
      </p:sp>
      <p:sp>
        <p:nvSpPr>
          <p:cNvPr id="3" name="Text Placeholder 2">
            <a:extLst>
              <a:ext uri="{FF2B5EF4-FFF2-40B4-BE49-F238E27FC236}">
                <a16:creationId xmlns:a16="http://schemas.microsoft.com/office/drawing/2014/main" id="{42F1F6B9-65E8-DA6C-A680-10930A778C36}"/>
              </a:ext>
            </a:extLst>
          </p:cNvPr>
          <p:cNvSpPr>
            <a:spLocks noGrp="1"/>
          </p:cNvSpPr>
          <p:nvPr>
            <p:ph type="body" idx="1"/>
          </p:nvPr>
        </p:nvSpPr>
        <p:spPr>
          <a:xfrm>
            <a:off x="1018376" y="2222417"/>
            <a:ext cx="6296824" cy="6154764"/>
          </a:xfrm>
        </p:spPr>
        <p:txBody>
          <a:bodyPr>
            <a:normAutofit fontScale="85000" lnSpcReduction="20000"/>
          </a:bodyPr>
          <a:lstStyle/>
          <a:p>
            <a:pPr>
              <a:buFont typeface="Wingdings" panose="05000000000000000000" pitchFamily="2" charset="2"/>
              <a:buChar char="v"/>
            </a:pPr>
            <a:r>
              <a:rPr lang="es-ES" dirty="0">
                <a:solidFill>
                  <a:srgbClr val="002060"/>
                </a:solidFill>
              </a:rPr>
              <a:t>Emitido por un tribunal judicial y firmado por un juez
Autoriza un arresto, incautación o registro. (verificar el alcance)
Las fuerzas del orden deben ejecutarla en un plazo de 14 días 
Si es válido, debes cumplir</a:t>
            </a:r>
            <a:endParaRPr lang="en-US" dirty="0">
              <a:solidFill>
                <a:srgbClr val="002060"/>
              </a:solidFill>
            </a:endParaRPr>
          </a:p>
        </p:txBody>
      </p:sp>
      <p:sp>
        <p:nvSpPr>
          <p:cNvPr id="7" name="Chapter Name, if relevant">
            <a:extLst>
              <a:ext uri="{FF2B5EF4-FFF2-40B4-BE49-F238E27FC236}">
                <a16:creationId xmlns:a16="http://schemas.microsoft.com/office/drawing/2014/main" id="{0F4CCF87-315B-B2DD-17A0-C03E3B185A5F}"/>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pic>
        <p:nvPicPr>
          <p:cNvPr id="4" name="Picture 4" descr="r/memphis - real search warrant vs an ICE arrest warrant">
            <a:extLst>
              <a:ext uri="{FF2B5EF4-FFF2-40B4-BE49-F238E27FC236}">
                <a16:creationId xmlns:a16="http://schemas.microsoft.com/office/drawing/2014/main" id="{BAAA1F1F-902D-8DE0-B16F-FAB14EBB16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965" t="1" r="6332" b="627"/>
          <a:stretch>
            <a:fillRect/>
          </a:stretch>
        </p:blipFill>
        <p:spPr bwMode="auto">
          <a:xfrm>
            <a:off x="7315200" y="2766916"/>
            <a:ext cx="5486400" cy="59436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0E085C6-332E-1647-A7AD-755F15B74A00}"/>
              </a:ext>
            </a:extLst>
          </p:cNvPr>
          <p:cNvPicPr>
            <a:picLocks noChangeAspect="1"/>
          </p:cNvPicPr>
          <p:nvPr/>
        </p:nvPicPr>
        <p:blipFill>
          <a:blip r:embed="rId4"/>
          <a:stretch>
            <a:fillRect/>
          </a:stretch>
        </p:blipFill>
        <p:spPr>
          <a:xfrm flipH="1">
            <a:off x="10222992" y="6966"/>
            <a:ext cx="2430890" cy="2653281"/>
          </a:xfrm>
          <a:prstGeom prst="rect">
            <a:avLst/>
          </a:prstGeom>
        </p:spPr>
      </p:pic>
    </p:spTree>
    <p:extLst>
      <p:ext uri="{BB962C8B-B14F-4D97-AF65-F5344CB8AC3E}">
        <p14:creationId xmlns:p14="http://schemas.microsoft.com/office/powerpoint/2010/main" val="3594821446"/>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6B2952-D3E9-F5A1-0BDB-BD80F1F8CE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734D87-6B65-E0FB-6862-5EB21E17A873}"/>
              </a:ext>
            </a:extLst>
          </p:cNvPr>
          <p:cNvSpPr>
            <a:spLocks noGrp="1"/>
          </p:cNvSpPr>
          <p:nvPr>
            <p:ph type="title"/>
          </p:nvPr>
        </p:nvSpPr>
        <p:spPr>
          <a:xfrm>
            <a:off x="1013626" y="404351"/>
            <a:ext cx="10972800" cy="1185021"/>
          </a:xfrm>
        </p:spPr>
        <p:txBody>
          <a:bodyPr>
            <a:noAutofit/>
          </a:bodyPr>
          <a:lstStyle/>
          <a:p>
            <a:r>
              <a:rPr lang="es-ES" sz="4000" dirty="0">
                <a:solidFill>
                  <a:schemeClr val="bg1">
                    <a:lumMod val="60000"/>
                    <a:lumOff val="40000"/>
                  </a:schemeClr>
                </a:solidFill>
              </a:rPr>
              <a:t>Pide a los padres o tutores que actualicen regularmente la información de contacto de emergencia</a:t>
            </a:r>
            <a:endParaRPr lang="en-US" sz="40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915D47F0-2573-EB01-FF3B-AB0544926663}"/>
              </a:ext>
            </a:extLst>
          </p:cNvPr>
          <p:cNvSpPr>
            <a:spLocks noGrp="1"/>
          </p:cNvSpPr>
          <p:nvPr>
            <p:ph type="body" idx="1"/>
          </p:nvPr>
        </p:nvSpPr>
        <p:spPr>
          <a:xfrm>
            <a:off x="1018376" y="2441873"/>
            <a:ext cx="10968050" cy="6154764"/>
          </a:xfrm>
        </p:spPr>
        <p:txBody>
          <a:bodyPr>
            <a:normAutofit/>
          </a:bodyPr>
          <a:lstStyle/>
          <a:p>
            <a:pPr marL="457200" indent="-457200">
              <a:buFont typeface="Wingdings" panose="05000000000000000000" pitchFamily="2" charset="2"/>
              <a:buChar char="q"/>
            </a:pPr>
            <a:r>
              <a:rPr lang="es-ES" sz="3200" dirty="0">
                <a:solidFill>
                  <a:schemeClr val="bg1"/>
                </a:solidFill>
              </a:rPr>
              <a:t>Solicita rutinariamente a los padres o representantes autorizados que revisen y actualicen la información de contacto de emergencia según sea necesario para asegurar que un adulto de confianza pueda cuidar de un niño si un padre o tutor es detenido o deportado.
Anima a los padres a planificar emergencias relacionadas con la aplicación de la ley migratoria. 
Por favor, consulte la</a:t>
            </a:r>
            <a:r>
              <a:rPr lang="es-ES" sz="3200" dirty="0">
                <a:solidFill>
                  <a:schemeClr val="bg1"/>
                </a:solidFill>
                <a:hlinkClick r:id="rId3"/>
              </a:rPr>
              <a:t> guía </a:t>
            </a:r>
            <a:r>
              <a:rPr lang="es-ES" sz="3200" dirty="0">
                <a:solidFill>
                  <a:schemeClr val="bg1"/>
                </a:solidFill>
              </a:rPr>
              <a:t>de preparación familiar de Public Council para más información</a:t>
            </a:r>
            <a:endParaRPr lang="en-US" sz="3200" dirty="0">
              <a:solidFill>
                <a:srgbClr val="002060"/>
              </a:solidFill>
            </a:endParaRPr>
          </a:p>
        </p:txBody>
      </p:sp>
      <p:sp>
        <p:nvSpPr>
          <p:cNvPr id="5" name="Chapter Name, if relevant">
            <a:extLst>
              <a:ext uri="{FF2B5EF4-FFF2-40B4-BE49-F238E27FC236}">
                <a16:creationId xmlns:a16="http://schemas.microsoft.com/office/drawing/2014/main" id="{90FFDF57-30C6-4F98-A172-BB278AFD9A8A}"/>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BA8A5F31-D8F8-2D04-284C-3D9C07E94C4C}"/>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0" marR="0" indent="0" algn="l" defTabSz="584200" rtl="0" fontAlgn="auto" latinLnBrk="0" hangingPunct="0">
              <a:lnSpc>
                <a:spcPct val="100000"/>
              </a:lnSpc>
              <a:spcBef>
                <a:spcPts val="4000"/>
              </a:spcBef>
              <a:spcAft>
                <a:spcPts val="0"/>
              </a:spcAft>
              <a:buClr>
                <a:srgbClr val="006ED0"/>
              </a:buClr>
              <a:buSzPct val="150000"/>
              <a:buNone/>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586920380"/>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AF134-BB02-C027-8D9A-8288F6B786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1EDDA7-6EFB-686A-A8DA-51463E0B3391}"/>
              </a:ext>
            </a:extLst>
          </p:cNvPr>
          <p:cNvSpPr>
            <a:spLocks noGrp="1"/>
          </p:cNvSpPr>
          <p:nvPr>
            <p:ph type="title"/>
          </p:nvPr>
        </p:nvSpPr>
        <p:spPr>
          <a:xfrm>
            <a:off x="1013626" y="404351"/>
            <a:ext cx="10972800" cy="1185021"/>
          </a:xfrm>
        </p:spPr>
        <p:txBody>
          <a:bodyPr>
            <a:noAutofit/>
          </a:bodyPr>
          <a:lstStyle/>
          <a:p>
            <a:r>
              <a:rPr lang="es-ES" sz="5400" dirty="0">
                <a:solidFill>
                  <a:schemeClr val="bg1">
                    <a:lumMod val="60000"/>
                    <a:lumOff val="40000"/>
                  </a:schemeClr>
                </a:solidFill>
              </a:rPr>
              <a:t>Reporta visitas a las fuerzas del orden y solicitudes de información</a:t>
            </a:r>
            <a:endParaRPr lang="en-US" sz="54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AA76D749-9406-A6CE-F1DA-418A835FAB65}"/>
              </a:ext>
            </a:extLst>
          </p:cNvPr>
          <p:cNvSpPr>
            <a:spLocks noGrp="1"/>
          </p:cNvSpPr>
          <p:nvPr>
            <p:ph type="body" idx="1"/>
          </p:nvPr>
        </p:nvSpPr>
        <p:spPr>
          <a:xfrm>
            <a:off x="1018376" y="2441873"/>
            <a:ext cx="10968050" cy="6154764"/>
          </a:xfrm>
        </p:spPr>
        <p:txBody>
          <a:bodyPr>
            <a:normAutofit/>
          </a:bodyPr>
          <a:lstStyle/>
          <a:p>
            <a:pPr marL="0" indent="0">
              <a:buNone/>
            </a:pPr>
            <a:r>
              <a:rPr lang="es-ES" sz="3200" dirty="0">
                <a:solidFill>
                  <a:schemeClr val="bg1"/>
                </a:solidFill>
              </a:rPr>
              <a:t>Las guarderías con licencia deben informar al Fiscal General y al Departamento de Servicios Sociales (CDSS) de las solicitudes de información o acceso a la instalación por parte de un agente o empleado de una agencia policial al Fiscal General y al Departamento de Servicios Sociales de California (CDSS).
Para presentarse ante el CDSS, presenta el LIC 624 (para centros de cuidado infantil) o LIC 624B (para hogares familiares de cuidado infantil).</a:t>
            </a:r>
            <a:endParaRPr lang="en-US" sz="3200" dirty="0">
              <a:solidFill>
                <a:schemeClr val="bg1"/>
              </a:solidFill>
            </a:endParaRPr>
          </a:p>
        </p:txBody>
      </p:sp>
      <p:sp>
        <p:nvSpPr>
          <p:cNvPr id="5" name="Chapter Name, if relevant">
            <a:extLst>
              <a:ext uri="{FF2B5EF4-FFF2-40B4-BE49-F238E27FC236}">
                <a16:creationId xmlns:a16="http://schemas.microsoft.com/office/drawing/2014/main" id="{484C295E-9E2E-2672-9A3D-87CAC79B5836}"/>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74A7AEA2-B7AC-B52A-B1FC-4AACC7450829}"/>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779191462"/>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0DBA3B-9561-5C34-1111-7CAC177C06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A49BAB-3309-8687-FC07-4106C6C074AD}"/>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Compartir</a:t>
            </a:r>
            <a:r>
              <a:rPr lang="en-US" sz="5400" dirty="0">
                <a:solidFill>
                  <a:schemeClr val="bg1">
                    <a:lumMod val="60000"/>
                    <a:lumOff val="40000"/>
                  </a:schemeClr>
                </a:solidFill>
              </a:rPr>
              <a:t> </a:t>
            </a:r>
            <a:r>
              <a:rPr lang="en-US" sz="5400" dirty="0" err="1">
                <a:solidFill>
                  <a:schemeClr val="bg1">
                    <a:lumMod val="60000"/>
                    <a:lumOff val="40000"/>
                  </a:schemeClr>
                </a:solidFill>
              </a:rPr>
              <a:t>Políticas</a:t>
            </a:r>
            <a:r>
              <a:rPr lang="en-US" sz="5400" dirty="0">
                <a:solidFill>
                  <a:schemeClr val="bg1">
                    <a:lumMod val="60000"/>
                    <a:lumOff val="40000"/>
                  </a:schemeClr>
                </a:solidFill>
              </a:rPr>
              <a:t> Modelo con padres o </a:t>
            </a:r>
            <a:r>
              <a:rPr lang="en-US" sz="5400" dirty="0" err="1">
                <a:solidFill>
                  <a:schemeClr val="bg1">
                    <a:lumMod val="60000"/>
                    <a:lumOff val="40000"/>
                  </a:schemeClr>
                </a:solidFill>
              </a:rPr>
              <a:t>tutores</a:t>
            </a:r>
            <a:endParaRPr lang="en-US" sz="54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5B0104EB-44F6-3380-46D9-67B3B86DA5BC}"/>
              </a:ext>
            </a:extLst>
          </p:cNvPr>
          <p:cNvSpPr>
            <a:spLocks noGrp="1"/>
          </p:cNvSpPr>
          <p:nvPr>
            <p:ph type="body" idx="1"/>
          </p:nvPr>
        </p:nvSpPr>
        <p:spPr>
          <a:xfrm>
            <a:off x="1018376" y="2441873"/>
            <a:ext cx="10968050" cy="6154764"/>
          </a:xfrm>
        </p:spPr>
        <p:txBody>
          <a:bodyPr>
            <a:normAutofit/>
          </a:bodyPr>
          <a:lstStyle/>
          <a:p>
            <a:pPr marL="0" indent="0">
              <a:buNone/>
            </a:pPr>
            <a:r>
              <a:rPr lang="es-ES" sz="3200" dirty="0">
                <a:solidFill>
                  <a:schemeClr val="bg1"/>
                </a:solidFill>
              </a:rPr>
              <a:t>Por último, los proveedores estatales de educación infantil de California están obligados a notificar a los padres/tutores sobre las Políticas Modelo del Fiscal General de California y mostrar a los padres y tutores cómo acceder a las políticas que ha adoptado su programa de cuidado infantil.
Aunque los proveedores de preescolares no estatales no están obligados a adoptar las Políticas Modelo del Fiscal General de California, recomendamos que todos los proveedores preparen y utilicen políticas similares para proteger al personal y a los clientes, y abordar las interacciones con los agentes de inmigración.</a:t>
            </a:r>
            <a:endParaRPr lang="en-US" sz="3200" dirty="0">
              <a:solidFill>
                <a:schemeClr val="bg1"/>
              </a:solidFill>
            </a:endParaRPr>
          </a:p>
        </p:txBody>
      </p:sp>
      <p:sp>
        <p:nvSpPr>
          <p:cNvPr id="5" name="Chapter Name, if relevant">
            <a:extLst>
              <a:ext uri="{FF2B5EF4-FFF2-40B4-BE49-F238E27FC236}">
                <a16:creationId xmlns:a16="http://schemas.microsoft.com/office/drawing/2014/main" id="{3B6358C3-6137-59E6-9D37-5911F0B18A60}"/>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F5BD3540-E767-ED6D-5F8B-4C868A5715F2}"/>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2945214289"/>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95322B-1A46-4F8C-83A4-D09FC407A518}"/>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23B3E3F7-DF74-7AE5-96BB-67B1C37B3710}"/>
              </a:ext>
            </a:extLst>
          </p:cNvPr>
          <p:cNvSpPr txBox="1">
            <a:spLocks noGrp="1"/>
          </p:cNvSpPr>
          <p:nvPr>
            <p:ph type="title"/>
          </p:nvPr>
        </p:nvSpPr>
        <p:spPr>
          <a:xfrm>
            <a:off x="1263650" y="3069844"/>
            <a:ext cx="10477500" cy="2108200"/>
          </a:xfrm>
          <a:prstGeom prst="rect">
            <a:avLst/>
          </a:prstGeom>
        </p:spPr>
        <p:txBody>
          <a:bodyPr>
            <a:normAutofit/>
          </a:bodyPr>
          <a:lstStyle/>
          <a:p>
            <a:r>
              <a:rPr lang="en-US" dirty="0" err="1"/>
              <a:t>Políticas</a:t>
            </a:r>
            <a:r>
              <a:rPr lang="en-US" dirty="0"/>
              <a:t> Modelo</a:t>
            </a:r>
            <a:endParaRPr dirty="0"/>
          </a:p>
        </p:txBody>
      </p:sp>
    </p:spTree>
    <p:extLst>
      <p:ext uri="{BB962C8B-B14F-4D97-AF65-F5344CB8AC3E}">
        <p14:creationId xmlns:p14="http://schemas.microsoft.com/office/powerpoint/2010/main" val="2494525203"/>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840FD-BD32-4657-90CC-253A1C4880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259A2F-9611-BD95-DCA0-057765F3181F}"/>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Políticas</a:t>
            </a:r>
            <a:r>
              <a:rPr lang="en-US" sz="5400" dirty="0">
                <a:solidFill>
                  <a:schemeClr val="bg1">
                    <a:lumMod val="60000"/>
                    <a:lumOff val="40000"/>
                  </a:schemeClr>
                </a:solidFill>
              </a:rPr>
              <a:t> Modelo</a:t>
            </a:r>
          </a:p>
        </p:txBody>
      </p:sp>
      <p:sp>
        <p:nvSpPr>
          <p:cNvPr id="3" name="Text Placeholder 2">
            <a:extLst>
              <a:ext uri="{FF2B5EF4-FFF2-40B4-BE49-F238E27FC236}">
                <a16:creationId xmlns:a16="http://schemas.microsoft.com/office/drawing/2014/main" id="{FA54C07B-EF6F-F4E8-4E6B-97C450E9C8F7}"/>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0D3B2E81-919D-1CD1-6D6E-E8C172E9DD08}"/>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728C956F-DDF5-9FAF-91A1-3D2814C2CB6D}"/>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7" name="Picture 6">
            <a:extLst>
              <a:ext uri="{FF2B5EF4-FFF2-40B4-BE49-F238E27FC236}">
                <a16:creationId xmlns:a16="http://schemas.microsoft.com/office/drawing/2014/main" id="{2F602E81-3E97-0D0C-0A07-35ED371816E0}"/>
              </a:ext>
            </a:extLst>
          </p:cNvPr>
          <p:cNvPicPr>
            <a:picLocks noChangeAspect="1"/>
          </p:cNvPicPr>
          <p:nvPr/>
        </p:nvPicPr>
        <p:blipFill>
          <a:blip r:embed="rId3"/>
          <a:stretch>
            <a:fillRect/>
          </a:stretch>
        </p:blipFill>
        <p:spPr>
          <a:xfrm>
            <a:off x="815555" y="2332701"/>
            <a:ext cx="11368941" cy="5088198"/>
          </a:xfrm>
          <a:prstGeom prst="rect">
            <a:avLst/>
          </a:prstGeom>
        </p:spPr>
      </p:pic>
    </p:spTree>
    <p:extLst>
      <p:ext uri="{BB962C8B-B14F-4D97-AF65-F5344CB8AC3E}">
        <p14:creationId xmlns:p14="http://schemas.microsoft.com/office/powerpoint/2010/main" val="281323159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F6E38B-1484-9FF3-30B2-013E681FC7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47B149-6210-D359-163D-23FC754B3CC6}"/>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Políticas</a:t>
            </a:r>
            <a:r>
              <a:rPr lang="en-US" sz="5400" dirty="0">
                <a:solidFill>
                  <a:schemeClr val="bg1">
                    <a:lumMod val="60000"/>
                    <a:lumOff val="40000"/>
                  </a:schemeClr>
                </a:solidFill>
              </a:rPr>
              <a:t> Modelo</a:t>
            </a:r>
          </a:p>
        </p:txBody>
      </p:sp>
      <p:sp>
        <p:nvSpPr>
          <p:cNvPr id="3" name="Text Placeholder 2">
            <a:extLst>
              <a:ext uri="{FF2B5EF4-FFF2-40B4-BE49-F238E27FC236}">
                <a16:creationId xmlns:a16="http://schemas.microsoft.com/office/drawing/2014/main" id="{964606D4-F037-A6E8-85A3-104FE879EBC0}"/>
              </a:ext>
            </a:extLst>
          </p:cNvPr>
          <p:cNvSpPr>
            <a:spLocks noGrp="1"/>
          </p:cNvSpPr>
          <p:nvPr>
            <p:ph type="body" idx="1"/>
          </p:nvPr>
        </p:nvSpPr>
        <p:spPr>
          <a:xfrm>
            <a:off x="1018376" y="2441873"/>
            <a:ext cx="10968050" cy="6098934"/>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EEFD044B-D5F3-9D42-4683-CE1D94B27635}"/>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D61962FD-A2C7-00FC-22FF-29227E8BC912}"/>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FC2F73AE-B4BD-BF04-C3AD-19306597C7F5}"/>
              </a:ext>
            </a:extLst>
          </p:cNvPr>
          <p:cNvPicPr>
            <a:picLocks noChangeAspect="1"/>
          </p:cNvPicPr>
          <p:nvPr/>
        </p:nvPicPr>
        <p:blipFill>
          <a:blip r:embed="rId3"/>
          <a:stretch>
            <a:fillRect/>
          </a:stretch>
        </p:blipFill>
        <p:spPr>
          <a:xfrm>
            <a:off x="1013625" y="2441873"/>
            <a:ext cx="10556333" cy="6098934"/>
          </a:xfrm>
          <a:prstGeom prst="rect">
            <a:avLst/>
          </a:prstGeom>
        </p:spPr>
      </p:pic>
    </p:spTree>
    <p:extLst>
      <p:ext uri="{BB962C8B-B14F-4D97-AF65-F5344CB8AC3E}">
        <p14:creationId xmlns:p14="http://schemas.microsoft.com/office/powerpoint/2010/main" val="3064666234"/>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271D5-4BAE-605F-5CA0-7A9C6CE9F3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8FEFB0-40A9-A716-C2E3-1189C5A79383}"/>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Políticas</a:t>
            </a:r>
            <a:r>
              <a:rPr lang="en-US" sz="5400" dirty="0">
                <a:solidFill>
                  <a:schemeClr val="bg1">
                    <a:lumMod val="60000"/>
                    <a:lumOff val="40000"/>
                  </a:schemeClr>
                </a:solidFill>
              </a:rPr>
              <a:t> Modelo</a:t>
            </a:r>
          </a:p>
        </p:txBody>
      </p:sp>
      <p:sp>
        <p:nvSpPr>
          <p:cNvPr id="3" name="Text Placeholder 2">
            <a:extLst>
              <a:ext uri="{FF2B5EF4-FFF2-40B4-BE49-F238E27FC236}">
                <a16:creationId xmlns:a16="http://schemas.microsoft.com/office/drawing/2014/main" id="{07E4D96D-40DC-3847-A868-E289B83EF171}"/>
              </a:ext>
            </a:extLst>
          </p:cNvPr>
          <p:cNvSpPr>
            <a:spLocks noGrp="1"/>
          </p:cNvSpPr>
          <p:nvPr>
            <p:ph type="body" idx="1"/>
          </p:nvPr>
        </p:nvSpPr>
        <p:spPr>
          <a:xfrm>
            <a:off x="1018376" y="2123038"/>
            <a:ext cx="8797428" cy="6628599"/>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2EDB82A7-5D8A-E25F-AD6D-0A66AD7A80EB}"/>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93A9986A-34C5-1FD7-4313-FF9100BD1A73}"/>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10" name="Picture 9">
            <a:extLst>
              <a:ext uri="{FF2B5EF4-FFF2-40B4-BE49-F238E27FC236}">
                <a16:creationId xmlns:a16="http://schemas.microsoft.com/office/drawing/2014/main" id="{7BB53E87-5CA2-6BFF-B035-457625C5EBF0}"/>
              </a:ext>
            </a:extLst>
          </p:cNvPr>
          <p:cNvPicPr>
            <a:picLocks noChangeAspect="1"/>
          </p:cNvPicPr>
          <p:nvPr/>
        </p:nvPicPr>
        <p:blipFill>
          <a:blip r:embed="rId3"/>
          <a:stretch>
            <a:fillRect/>
          </a:stretch>
        </p:blipFill>
        <p:spPr>
          <a:xfrm>
            <a:off x="1013626" y="2123039"/>
            <a:ext cx="8797428" cy="6805353"/>
          </a:xfrm>
          <a:prstGeom prst="rect">
            <a:avLst/>
          </a:prstGeom>
        </p:spPr>
      </p:pic>
    </p:spTree>
    <p:extLst>
      <p:ext uri="{BB962C8B-B14F-4D97-AF65-F5344CB8AC3E}">
        <p14:creationId xmlns:p14="http://schemas.microsoft.com/office/powerpoint/2010/main" val="1506464506"/>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27851-2278-D2F8-A2A6-688EEEEC6C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ABF08-40A8-33C5-2284-33994E2D84E0}"/>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Políticas</a:t>
            </a:r>
            <a:r>
              <a:rPr lang="en-US" sz="5400" dirty="0">
                <a:solidFill>
                  <a:schemeClr val="bg1">
                    <a:lumMod val="60000"/>
                    <a:lumOff val="40000"/>
                  </a:schemeClr>
                </a:solidFill>
              </a:rPr>
              <a:t> Modelo</a:t>
            </a:r>
          </a:p>
        </p:txBody>
      </p:sp>
      <p:sp>
        <p:nvSpPr>
          <p:cNvPr id="3" name="Text Placeholder 2">
            <a:extLst>
              <a:ext uri="{FF2B5EF4-FFF2-40B4-BE49-F238E27FC236}">
                <a16:creationId xmlns:a16="http://schemas.microsoft.com/office/drawing/2014/main" id="{A75A41B9-0C8A-7F78-3E4E-EF119E218F48}"/>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F19AFEEC-2BC9-A195-0FB0-ECC415DE8017}"/>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D8BC306F-3E57-728F-1A61-0305BD84B317}"/>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D0D99EFE-3A21-02E8-598C-46348D16A8CA}"/>
              </a:ext>
            </a:extLst>
          </p:cNvPr>
          <p:cNvPicPr>
            <a:picLocks noChangeAspect="1"/>
          </p:cNvPicPr>
          <p:nvPr/>
        </p:nvPicPr>
        <p:blipFill>
          <a:blip r:embed="rId3"/>
          <a:stretch>
            <a:fillRect/>
          </a:stretch>
        </p:blipFill>
        <p:spPr>
          <a:xfrm>
            <a:off x="1013626" y="2441872"/>
            <a:ext cx="10968050" cy="6049045"/>
          </a:xfrm>
          <a:prstGeom prst="rect">
            <a:avLst/>
          </a:prstGeom>
        </p:spPr>
      </p:pic>
    </p:spTree>
    <p:extLst>
      <p:ext uri="{BB962C8B-B14F-4D97-AF65-F5344CB8AC3E}">
        <p14:creationId xmlns:p14="http://schemas.microsoft.com/office/powerpoint/2010/main" val="401469923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p:nvPr/>
        </p:nvSpPr>
        <p:spPr>
          <a:xfrm>
            <a:off x="419164" y="2482560"/>
            <a:ext cx="4948907" cy="4112213"/>
          </a:xfrm>
          <a:prstGeom prst="rect">
            <a:avLst/>
          </a:prstGeom>
          <a:noFill/>
          <a:ln>
            <a:noFill/>
          </a:ln>
        </p:spPr>
        <p:txBody>
          <a:bodyPr spcFirstLastPara="1" wrap="square" lIns="130027" tIns="130027" rIns="130027" bIns="130027" anchor="t" anchorCtr="0">
            <a:noAutofit/>
          </a:bodyPr>
          <a:lstStyle/>
          <a:p>
            <a:pPr marL="0" indent="0">
              <a:spcBef>
                <a:spcPts val="0"/>
              </a:spcBef>
              <a:buClr>
                <a:schemeClr val="dk1"/>
              </a:buClr>
              <a:buSzPts val="1100"/>
              <a:buNone/>
            </a:pPr>
            <a:r>
              <a:rPr lang="en" sz="2418">
                <a:solidFill>
                  <a:schemeClr val="dk1"/>
                </a:solidFill>
                <a:latin typeface="DM Sans"/>
                <a:ea typeface="DM Sans"/>
                <a:cs typeface="DM Sans"/>
                <a:sym typeface="DM Sans"/>
              </a:rPr>
              <a:t>ALL IN for Safe Schools es una coalición de organizaciones sin fines de lucro trabajando juntos para apoyar a educadores desde el cuidado y la educación temprana hasta el grado 12 en la creación de espacios inclusivos y afirmativos, especialmente para niños de familias inmigrantes y estudiantes LGBTQ+.</a:t>
            </a:r>
            <a:endParaRPr sz="2418">
              <a:solidFill>
                <a:schemeClr val="dk1"/>
              </a:solidFill>
              <a:latin typeface="DM Sans"/>
              <a:ea typeface="DM Sans"/>
              <a:cs typeface="DM Sans"/>
              <a:sym typeface="DM Sans"/>
            </a:endParaRPr>
          </a:p>
          <a:p>
            <a:pPr marL="0" indent="0">
              <a:spcBef>
                <a:spcPts val="0"/>
              </a:spcBef>
              <a:buClr>
                <a:schemeClr val="dk1"/>
              </a:buClr>
              <a:buSzPts val="1100"/>
              <a:buNone/>
            </a:pPr>
            <a:endParaRPr sz="2418">
              <a:solidFill>
                <a:schemeClr val="dk1"/>
              </a:solidFill>
              <a:latin typeface="DM Sans"/>
              <a:ea typeface="DM Sans"/>
              <a:cs typeface="DM Sans"/>
              <a:sym typeface="DM Sans"/>
            </a:endParaRPr>
          </a:p>
          <a:p>
            <a:pPr marL="0" indent="0">
              <a:spcBef>
                <a:spcPts val="0"/>
              </a:spcBef>
              <a:buClr>
                <a:schemeClr val="dk1"/>
              </a:buClr>
              <a:buSzPts val="1100"/>
              <a:buNone/>
            </a:pPr>
            <a:r>
              <a:rPr lang="en" sz="2418" b="1">
                <a:solidFill>
                  <a:schemeClr val="dk1"/>
                </a:solidFill>
                <a:latin typeface="DM Sans"/>
                <a:ea typeface="DM Sans"/>
                <a:cs typeface="DM Sans"/>
                <a:sym typeface="DM Sans"/>
              </a:rPr>
              <a:t>Para obtener mas informacion visite </a:t>
            </a:r>
            <a:r>
              <a:rPr lang="en" sz="2418" b="1" u="sng">
                <a:solidFill>
                  <a:schemeClr val="accent5"/>
                </a:solidFill>
                <a:latin typeface="DM Sans"/>
                <a:ea typeface="DM Sans"/>
                <a:cs typeface="DM Sans"/>
                <a:sym typeface="DM Sans"/>
                <a:hlinkClick r:id="rId3">
                  <a:extLst>
                    <a:ext uri="{A12FA001-AC4F-418D-AE19-62706E023703}">
                      <ahyp:hlinkClr xmlns:ahyp="http://schemas.microsoft.com/office/drawing/2018/hyperlinkcolor" val="tx"/>
                    </a:ext>
                  </a:extLst>
                </a:hlinkClick>
              </a:rPr>
              <a:t>allinforsafeschools.org</a:t>
            </a:r>
            <a:r>
              <a:rPr lang="en" sz="2418" b="1">
                <a:solidFill>
                  <a:schemeClr val="dk1"/>
                </a:solidFill>
                <a:latin typeface="DM Sans"/>
                <a:ea typeface="DM Sans"/>
                <a:cs typeface="DM Sans"/>
                <a:sym typeface="DM Sans"/>
              </a:rPr>
              <a:t> </a:t>
            </a:r>
            <a:endParaRPr sz="2418" b="1">
              <a:solidFill>
                <a:schemeClr val="dk1"/>
              </a:solidFill>
              <a:latin typeface="DM Sans"/>
              <a:ea typeface="DM Sans"/>
              <a:cs typeface="DM Sans"/>
              <a:sym typeface="DM Sans"/>
            </a:endParaRPr>
          </a:p>
          <a:p>
            <a:pPr marL="0" indent="0">
              <a:spcBef>
                <a:spcPts val="0"/>
              </a:spcBef>
              <a:buNone/>
            </a:pPr>
            <a:endParaRPr sz="2560">
              <a:solidFill>
                <a:schemeClr val="dk1"/>
              </a:solidFill>
              <a:latin typeface="DM Sans"/>
              <a:ea typeface="DM Sans"/>
              <a:cs typeface="DM Sans"/>
              <a:sym typeface="DM Sans"/>
            </a:endParaRPr>
          </a:p>
        </p:txBody>
      </p:sp>
      <p:pic>
        <p:nvPicPr>
          <p:cNvPr id="85" name="Google Shape;85;p16"/>
          <p:cNvPicPr preferRelativeResize="0"/>
          <p:nvPr/>
        </p:nvPicPr>
        <p:blipFill rotWithShape="1">
          <a:blip r:embed="rId4">
            <a:alphaModFix/>
          </a:blip>
          <a:srcRect b="50316"/>
          <a:stretch/>
        </p:blipFill>
        <p:spPr>
          <a:xfrm>
            <a:off x="5743948" y="5635591"/>
            <a:ext cx="6476799" cy="799255"/>
          </a:xfrm>
          <a:prstGeom prst="rect">
            <a:avLst/>
          </a:prstGeom>
          <a:solidFill>
            <a:schemeClr val="lt1"/>
          </a:solidFill>
          <a:ln w="9525" cap="flat" cmpd="sng">
            <a:noFill/>
            <a:prstDash val="solid"/>
            <a:round/>
            <a:headEnd type="none" w="sm" len="sm"/>
            <a:tailEnd type="none" w="sm" len="sm"/>
          </a:ln>
        </p:spPr>
      </p:pic>
      <p:pic>
        <p:nvPicPr>
          <p:cNvPr id="86" name="Google Shape;86;p16" title="AIFSS Wordmark Color BLK@4x.png"/>
          <p:cNvPicPr preferRelativeResize="0"/>
          <p:nvPr/>
        </p:nvPicPr>
        <p:blipFill>
          <a:blip r:embed="rId5">
            <a:alphaModFix/>
          </a:blip>
          <a:stretch>
            <a:fillRect/>
          </a:stretch>
        </p:blipFill>
        <p:spPr>
          <a:xfrm>
            <a:off x="5794914" y="2853725"/>
            <a:ext cx="6691553" cy="1908123"/>
          </a:xfrm>
          <a:prstGeom prst="rect">
            <a:avLst/>
          </a:prstGeom>
          <a:noFill/>
          <a:ln>
            <a:noFill/>
          </a:ln>
        </p:spPr>
      </p:pic>
      <p:sp>
        <p:nvSpPr>
          <p:cNvPr id="87" name="Google Shape;87;p16"/>
          <p:cNvSpPr txBox="1"/>
          <p:nvPr/>
        </p:nvSpPr>
        <p:spPr>
          <a:xfrm>
            <a:off x="264711" y="1760214"/>
            <a:ext cx="4266667" cy="722271"/>
          </a:xfrm>
          <a:prstGeom prst="rect">
            <a:avLst/>
          </a:prstGeom>
          <a:noFill/>
          <a:ln>
            <a:noFill/>
          </a:ln>
        </p:spPr>
        <p:txBody>
          <a:bodyPr spcFirstLastPara="1" wrap="square" lIns="130027" tIns="130027" rIns="130027" bIns="130027" anchor="t" anchorCtr="0">
            <a:spAutoFit/>
          </a:bodyPr>
          <a:lstStyle/>
          <a:p>
            <a:pPr marL="0" indent="0">
              <a:spcBef>
                <a:spcPts val="0"/>
              </a:spcBef>
              <a:buNone/>
            </a:pPr>
            <a:r>
              <a:rPr lang="en" sz="2987" b="1">
                <a:solidFill>
                  <a:schemeClr val="dk1"/>
                </a:solidFill>
                <a:latin typeface="DM Sans"/>
                <a:ea typeface="DM Sans"/>
                <a:cs typeface="DM Sans"/>
                <a:sym typeface="DM Sans"/>
              </a:rPr>
              <a:t>Presentación por:</a:t>
            </a:r>
            <a:endParaRPr sz="2987" b="1">
              <a:solidFill>
                <a:schemeClr val="dk1"/>
              </a:solidFill>
              <a:latin typeface="DM Sans"/>
              <a:ea typeface="DM Sans"/>
              <a:cs typeface="DM Sans"/>
              <a:sym typeface="DM Sans"/>
            </a:endParaRPr>
          </a:p>
        </p:txBody>
      </p:sp>
      <p:sp>
        <p:nvSpPr>
          <p:cNvPr id="88" name="Google Shape;88;p16"/>
          <p:cNvSpPr txBox="1"/>
          <p:nvPr/>
        </p:nvSpPr>
        <p:spPr>
          <a:xfrm>
            <a:off x="5489671" y="594524"/>
            <a:ext cx="10903467" cy="656548"/>
          </a:xfrm>
          <a:prstGeom prst="rect">
            <a:avLst/>
          </a:prstGeom>
          <a:noFill/>
          <a:ln>
            <a:noFill/>
          </a:ln>
        </p:spPr>
        <p:txBody>
          <a:bodyPr spcFirstLastPara="1" wrap="square" lIns="130027" tIns="130027" rIns="130027" bIns="130027" anchor="t" anchorCtr="0">
            <a:spAutoFit/>
          </a:bodyPr>
          <a:lstStyle/>
          <a:p>
            <a:pPr marL="0" indent="0">
              <a:spcBef>
                <a:spcPts val="0"/>
              </a:spcBef>
              <a:buNone/>
            </a:pPr>
            <a:endParaRPr sz="2560">
              <a:solidFill>
                <a:schemeClr val="dk2"/>
              </a:solidFill>
            </a:endParaRPr>
          </a:p>
        </p:txBody>
      </p:sp>
      <p:pic>
        <p:nvPicPr>
          <p:cNvPr id="89" name="Google Shape;89;p16"/>
          <p:cNvPicPr preferRelativeResize="0"/>
          <p:nvPr/>
        </p:nvPicPr>
        <p:blipFill rotWithShape="1">
          <a:blip r:embed="rId6">
            <a:alphaModFix/>
          </a:blip>
          <a:srcRect l="927" t="168" r="76295" b="86931"/>
          <a:stretch/>
        </p:blipFill>
        <p:spPr>
          <a:xfrm>
            <a:off x="11270737" y="6506152"/>
            <a:ext cx="1159330" cy="656640"/>
          </a:xfrm>
          <a:prstGeom prst="rect">
            <a:avLst/>
          </a:prstGeom>
          <a:noFill/>
          <a:ln>
            <a:noFill/>
          </a:ln>
        </p:spPr>
      </p:pic>
      <p:pic>
        <p:nvPicPr>
          <p:cNvPr id="90" name="Google Shape;90;p16"/>
          <p:cNvPicPr preferRelativeResize="0"/>
          <p:nvPr/>
        </p:nvPicPr>
        <p:blipFill rotWithShape="1">
          <a:blip r:embed="rId4">
            <a:alphaModFix/>
          </a:blip>
          <a:srcRect l="8497" t="50315" r="9083"/>
          <a:stretch/>
        </p:blipFill>
        <p:spPr>
          <a:xfrm>
            <a:off x="5636565" y="6434827"/>
            <a:ext cx="5338345" cy="799255"/>
          </a:xfrm>
          <a:prstGeom prst="rect">
            <a:avLst/>
          </a:prstGeom>
          <a:solidFill>
            <a:schemeClr val="lt1"/>
          </a:solidFill>
          <a:ln w="9525" cap="flat" cmpd="sng">
            <a:noFill/>
            <a:prstDash val="solid"/>
            <a:round/>
            <a:headEnd type="none" w="sm" len="sm"/>
            <a:tailEnd type="none" w="sm" len="sm"/>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83D52-D30C-4CEF-5301-3153B5EE3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DA974-F02F-5128-D81C-051081917075}"/>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Políticas</a:t>
            </a:r>
            <a:r>
              <a:rPr lang="en-US" sz="5400" dirty="0">
                <a:solidFill>
                  <a:schemeClr val="bg1">
                    <a:lumMod val="60000"/>
                    <a:lumOff val="40000"/>
                  </a:schemeClr>
                </a:solidFill>
              </a:rPr>
              <a:t> Modelo</a:t>
            </a:r>
          </a:p>
        </p:txBody>
      </p:sp>
      <p:sp>
        <p:nvSpPr>
          <p:cNvPr id="3" name="Text Placeholder 2">
            <a:extLst>
              <a:ext uri="{FF2B5EF4-FFF2-40B4-BE49-F238E27FC236}">
                <a16:creationId xmlns:a16="http://schemas.microsoft.com/office/drawing/2014/main" id="{09FC995F-40A0-9BB3-E6B4-747AEE43202D}"/>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A3139BB8-C767-4C20-6930-2F3642090AA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12D65513-C99C-C244-CB2C-0D3CE077A8B4}"/>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9A54242A-3172-6599-4B2E-693C7D6FF22C}"/>
              </a:ext>
            </a:extLst>
          </p:cNvPr>
          <p:cNvPicPr>
            <a:picLocks noChangeAspect="1"/>
          </p:cNvPicPr>
          <p:nvPr/>
        </p:nvPicPr>
        <p:blipFill>
          <a:blip r:embed="rId3"/>
          <a:stretch>
            <a:fillRect/>
          </a:stretch>
        </p:blipFill>
        <p:spPr>
          <a:xfrm>
            <a:off x="976559" y="2389191"/>
            <a:ext cx="9865611" cy="6317565"/>
          </a:xfrm>
          <a:prstGeom prst="rect">
            <a:avLst/>
          </a:prstGeom>
        </p:spPr>
      </p:pic>
    </p:spTree>
    <p:extLst>
      <p:ext uri="{BB962C8B-B14F-4D97-AF65-F5344CB8AC3E}">
        <p14:creationId xmlns:p14="http://schemas.microsoft.com/office/powerpoint/2010/main" val="2755203173"/>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46288-54FE-46F8-D938-FB6067CA16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12A5B5-DD64-9389-496B-B3A4F6836575}"/>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Políticas</a:t>
            </a:r>
            <a:r>
              <a:rPr lang="en-US" sz="5400" dirty="0">
                <a:solidFill>
                  <a:schemeClr val="bg1">
                    <a:lumMod val="60000"/>
                    <a:lumOff val="40000"/>
                  </a:schemeClr>
                </a:solidFill>
              </a:rPr>
              <a:t> Modelo</a:t>
            </a:r>
          </a:p>
        </p:txBody>
      </p:sp>
      <p:sp>
        <p:nvSpPr>
          <p:cNvPr id="3" name="Text Placeholder 2">
            <a:extLst>
              <a:ext uri="{FF2B5EF4-FFF2-40B4-BE49-F238E27FC236}">
                <a16:creationId xmlns:a16="http://schemas.microsoft.com/office/drawing/2014/main" id="{401E0B0C-95B0-73D3-4780-8D2D6E0A23FD}"/>
              </a:ext>
            </a:extLst>
          </p:cNvPr>
          <p:cNvSpPr>
            <a:spLocks noGrp="1"/>
          </p:cNvSpPr>
          <p:nvPr>
            <p:ph type="body" idx="1"/>
          </p:nvPr>
        </p:nvSpPr>
        <p:spPr>
          <a:xfrm>
            <a:off x="1018376" y="2441873"/>
            <a:ext cx="9245297" cy="6375312"/>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D5CD8C64-DDA5-5BDA-4F81-C8A8CABAC295}"/>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F4621006-1F13-45A4-E80E-996539B4D67C}"/>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93495FE4-0E35-FB12-6902-B4261881D7A2}"/>
              </a:ext>
            </a:extLst>
          </p:cNvPr>
          <p:cNvPicPr>
            <a:picLocks noChangeAspect="1"/>
          </p:cNvPicPr>
          <p:nvPr/>
        </p:nvPicPr>
        <p:blipFill>
          <a:blip r:embed="rId3"/>
          <a:stretch>
            <a:fillRect/>
          </a:stretch>
        </p:blipFill>
        <p:spPr>
          <a:xfrm>
            <a:off x="515268" y="2243200"/>
            <a:ext cx="9748405" cy="6583339"/>
          </a:xfrm>
          <a:prstGeom prst="rect">
            <a:avLst/>
          </a:prstGeom>
        </p:spPr>
      </p:pic>
    </p:spTree>
    <p:extLst>
      <p:ext uri="{BB962C8B-B14F-4D97-AF65-F5344CB8AC3E}">
        <p14:creationId xmlns:p14="http://schemas.microsoft.com/office/powerpoint/2010/main" val="2022492548"/>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E0548F-50E1-AEBE-8407-B23276DEB4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103856-2DB1-0D7B-5AFE-23CE3DEBBD68}"/>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Políticas</a:t>
            </a:r>
            <a:r>
              <a:rPr lang="en-US" sz="5400" dirty="0">
                <a:solidFill>
                  <a:schemeClr val="bg1">
                    <a:lumMod val="60000"/>
                    <a:lumOff val="40000"/>
                  </a:schemeClr>
                </a:solidFill>
              </a:rPr>
              <a:t> Modelo</a:t>
            </a:r>
          </a:p>
        </p:txBody>
      </p:sp>
      <p:sp>
        <p:nvSpPr>
          <p:cNvPr id="3" name="Text Placeholder 2">
            <a:extLst>
              <a:ext uri="{FF2B5EF4-FFF2-40B4-BE49-F238E27FC236}">
                <a16:creationId xmlns:a16="http://schemas.microsoft.com/office/drawing/2014/main" id="{1DAF6924-76A7-806B-B8EB-BC134C2AC788}"/>
              </a:ext>
            </a:extLst>
          </p:cNvPr>
          <p:cNvSpPr>
            <a:spLocks noGrp="1"/>
          </p:cNvSpPr>
          <p:nvPr>
            <p:ph type="body" idx="1"/>
          </p:nvPr>
        </p:nvSpPr>
        <p:spPr>
          <a:xfrm>
            <a:off x="1018376" y="2441873"/>
            <a:ext cx="10968050" cy="4836005"/>
          </a:xfrm>
        </p:spPr>
        <p:txBody>
          <a:bodyPr>
            <a:normAutofit/>
          </a:bodyPr>
          <a:lstStyle/>
          <a:p>
            <a:pPr marL="0" indent="0">
              <a:buNone/>
            </a:pPr>
            <a:endParaRPr lang="en-US" sz="3200" dirty="0"/>
          </a:p>
        </p:txBody>
      </p:sp>
      <p:sp>
        <p:nvSpPr>
          <p:cNvPr id="5" name="Chapter Name, if relevant">
            <a:extLst>
              <a:ext uri="{FF2B5EF4-FFF2-40B4-BE49-F238E27FC236}">
                <a16:creationId xmlns:a16="http://schemas.microsoft.com/office/drawing/2014/main" id="{AF45B896-D8FC-82B5-14A6-AB49F7AA0BDD}"/>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2761841B-DDD2-F742-0673-1F7E2DAACFAB}"/>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pic>
        <p:nvPicPr>
          <p:cNvPr id="8" name="Picture 7">
            <a:extLst>
              <a:ext uri="{FF2B5EF4-FFF2-40B4-BE49-F238E27FC236}">
                <a16:creationId xmlns:a16="http://schemas.microsoft.com/office/drawing/2014/main" id="{05418ED4-269F-D2D5-4FAC-663F9969A579}"/>
              </a:ext>
            </a:extLst>
          </p:cNvPr>
          <p:cNvPicPr>
            <a:picLocks noChangeAspect="1"/>
          </p:cNvPicPr>
          <p:nvPr/>
        </p:nvPicPr>
        <p:blipFill>
          <a:blip r:embed="rId3"/>
          <a:stretch>
            <a:fillRect/>
          </a:stretch>
        </p:blipFill>
        <p:spPr>
          <a:xfrm>
            <a:off x="606716" y="2113999"/>
            <a:ext cx="11523080" cy="6762048"/>
          </a:xfrm>
          <a:prstGeom prst="rect">
            <a:avLst/>
          </a:prstGeom>
        </p:spPr>
      </p:pic>
    </p:spTree>
    <p:extLst>
      <p:ext uri="{BB962C8B-B14F-4D97-AF65-F5344CB8AC3E}">
        <p14:creationId xmlns:p14="http://schemas.microsoft.com/office/powerpoint/2010/main" val="905231586"/>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DEF00D-D6F2-0CA5-98F4-FFFE22405BD9}"/>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50778584-51BF-8349-9510-62F748300B95}"/>
              </a:ext>
            </a:extLst>
          </p:cNvPr>
          <p:cNvSpPr txBox="1">
            <a:spLocks noGrp="1"/>
          </p:cNvSpPr>
          <p:nvPr>
            <p:ph type="title"/>
          </p:nvPr>
        </p:nvSpPr>
        <p:spPr>
          <a:xfrm>
            <a:off x="1263650" y="3679444"/>
            <a:ext cx="10477500" cy="2108200"/>
          </a:xfrm>
          <a:prstGeom prst="rect">
            <a:avLst/>
          </a:prstGeom>
        </p:spPr>
        <p:txBody>
          <a:bodyPr>
            <a:normAutofit fontScale="90000"/>
          </a:bodyPr>
          <a:lstStyle/>
          <a:p>
            <a:r>
              <a:rPr lang="es-ES" dirty="0"/>
              <a:t>Prácticas recomendadas y qué hacer si los agentes de inmigración están en la puerta</a:t>
            </a:r>
            <a:endParaRPr dirty="0"/>
          </a:p>
        </p:txBody>
      </p:sp>
    </p:spTree>
    <p:extLst>
      <p:ext uri="{BB962C8B-B14F-4D97-AF65-F5344CB8AC3E}">
        <p14:creationId xmlns:p14="http://schemas.microsoft.com/office/powerpoint/2010/main" val="2949088767"/>
      </p:ext>
    </p:extLst>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9589E-853F-A0DC-CD42-27C8FCD4CB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04124E-BD3D-3788-13AD-162D9F165AA3}"/>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Prácticas</a:t>
            </a:r>
            <a:r>
              <a:rPr lang="en-US" sz="5400" dirty="0">
                <a:solidFill>
                  <a:schemeClr val="bg1">
                    <a:lumMod val="60000"/>
                    <a:lumOff val="40000"/>
                  </a:schemeClr>
                </a:solidFill>
              </a:rPr>
              <a:t> </a:t>
            </a:r>
            <a:r>
              <a:rPr lang="en-US" sz="5400" dirty="0" err="1">
                <a:solidFill>
                  <a:schemeClr val="bg1">
                    <a:lumMod val="60000"/>
                    <a:lumOff val="40000"/>
                  </a:schemeClr>
                </a:solidFill>
              </a:rPr>
              <a:t>recomendadas</a:t>
            </a:r>
            <a:r>
              <a:rPr lang="en-US" sz="5400" dirty="0">
                <a:solidFill>
                  <a:schemeClr val="bg1">
                    <a:lumMod val="60000"/>
                    <a:lumOff val="40000"/>
                  </a:schemeClr>
                </a:solidFill>
              </a:rPr>
              <a:t> para </a:t>
            </a:r>
            <a:r>
              <a:rPr lang="en-US" sz="5400" dirty="0" err="1">
                <a:solidFill>
                  <a:schemeClr val="bg1">
                    <a:lumMod val="60000"/>
                    <a:lumOff val="40000"/>
                  </a:schemeClr>
                </a:solidFill>
              </a:rPr>
              <a:t>tu</a:t>
            </a:r>
            <a:r>
              <a:rPr lang="en-US" sz="5400" dirty="0">
                <a:solidFill>
                  <a:schemeClr val="bg1">
                    <a:lumMod val="60000"/>
                    <a:lumOff val="40000"/>
                  </a:schemeClr>
                </a:solidFill>
              </a:rPr>
              <a:t> </a:t>
            </a:r>
            <a:r>
              <a:rPr lang="en-US" sz="5400" dirty="0" err="1">
                <a:solidFill>
                  <a:schemeClr val="bg1">
                    <a:lumMod val="60000"/>
                    <a:lumOff val="40000"/>
                  </a:schemeClr>
                </a:solidFill>
              </a:rPr>
              <a:t>programa</a:t>
            </a:r>
            <a:r>
              <a:rPr lang="en-US" sz="5400" dirty="0">
                <a:solidFill>
                  <a:schemeClr val="bg1">
                    <a:lumMod val="60000"/>
                    <a:lumOff val="40000"/>
                  </a:schemeClr>
                </a:solidFill>
              </a:rPr>
              <a:t> de </a:t>
            </a:r>
            <a:r>
              <a:rPr lang="en-US" sz="5400" dirty="0" err="1">
                <a:solidFill>
                  <a:schemeClr val="bg1">
                    <a:lumMod val="60000"/>
                    <a:lumOff val="40000"/>
                  </a:schemeClr>
                </a:solidFill>
              </a:rPr>
              <a:t>cuidado</a:t>
            </a:r>
            <a:r>
              <a:rPr lang="en-US" sz="5400" dirty="0">
                <a:solidFill>
                  <a:schemeClr val="bg1">
                    <a:lumMod val="60000"/>
                    <a:lumOff val="40000"/>
                  </a:schemeClr>
                </a:solidFill>
              </a:rPr>
              <a:t> </a:t>
            </a:r>
            <a:r>
              <a:rPr lang="en-US" sz="5400" dirty="0" err="1">
                <a:solidFill>
                  <a:schemeClr val="bg1">
                    <a:lumMod val="60000"/>
                    <a:lumOff val="40000"/>
                  </a:schemeClr>
                </a:solidFill>
              </a:rPr>
              <a:t>infantil</a:t>
            </a:r>
            <a:endParaRPr lang="en-US" sz="54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C52DCD2E-6365-F4BC-6AC0-FDE41FED1CE5}"/>
              </a:ext>
            </a:extLst>
          </p:cNvPr>
          <p:cNvSpPr>
            <a:spLocks noGrp="1"/>
          </p:cNvSpPr>
          <p:nvPr>
            <p:ph type="body" idx="1"/>
          </p:nvPr>
        </p:nvSpPr>
        <p:spPr>
          <a:xfrm>
            <a:off x="1018376" y="2441873"/>
            <a:ext cx="10968050" cy="6154764"/>
          </a:xfrm>
        </p:spPr>
        <p:txBody>
          <a:bodyPr>
            <a:normAutofit fontScale="62500" lnSpcReduction="20000"/>
          </a:bodyPr>
          <a:lstStyle/>
          <a:p>
            <a:pPr marL="457200" indent="-457200">
              <a:buFont typeface="Wingdings" panose="05000000000000000000" pitchFamily="2" charset="2"/>
              <a:buChar char="q"/>
            </a:pPr>
            <a:r>
              <a:rPr lang="es-ES" sz="3200" dirty="0">
                <a:solidFill>
                  <a:schemeClr val="bg1"/>
                </a:solidFill>
              </a:rPr>
              <a:t>Ayuda a los padres o tutores con sus planes de preparación familiar en caso de emergencias relacionadas con la inmigración
		Actualizar los contactos de emergencia regularmente, identificar a los cuidadores de respaldo, mantener los formularios actualizados, seguir instrucciones escritas de la familia
Asegúrate de que el personal entienda sus derechos al interactuar con la aplicación de la ley de inmigración
		Cómo verificar órdenes judiciales y cuándo contactar con un asesor legal. Consulte la guía de interacciones del Fiscal Público con la aplicación de la ley migratoria para más información.
Prioriza y protege el bienestar emocional del niño si un progenitor es detenido o no puede llegar
	Mantén la calma con el niño, utiliza contactos de emergencia aprobados, verifica tu identidad antes de la liberación, notifica a la dirección y documenta las acciones tomadas</a:t>
            </a:r>
            <a:endParaRPr lang="en-US" sz="3200" dirty="0"/>
          </a:p>
        </p:txBody>
      </p:sp>
      <p:sp>
        <p:nvSpPr>
          <p:cNvPr id="5" name="Chapter Name, if relevant">
            <a:extLst>
              <a:ext uri="{FF2B5EF4-FFF2-40B4-BE49-F238E27FC236}">
                <a16:creationId xmlns:a16="http://schemas.microsoft.com/office/drawing/2014/main" id="{EE12BA02-E485-3871-B3DF-8045785D679D}"/>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C9B3ECED-E3D2-CEB8-1FFB-CB98B061FD13}"/>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50582759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09931-348F-890D-AB30-6D7A50640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3E84A-0CAA-FD00-7356-763697742B97}"/>
              </a:ext>
            </a:extLst>
          </p:cNvPr>
          <p:cNvSpPr>
            <a:spLocks noGrp="1"/>
          </p:cNvSpPr>
          <p:nvPr>
            <p:ph type="title"/>
          </p:nvPr>
        </p:nvSpPr>
        <p:spPr>
          <a:xfrm>
            <a:off x="506813" y="597602"/>
            <a:ext cx="11991174" cy="1185021"/>
          </a:xfrm>
        </p:spPr>
        <p:txBody>
          <a:bodyPr>
            <a:noAutofit/>
          </a:bodyPr>
          <a:lstStyle/>
          <a:p>
            <a:r>
              <a:rPr lang="es-ES" dirty="0">
                <a:solidFill>
                  <a:srgbClr val="0070C0"/>
                </a:solidFill>
              </a:rPr>
              <a:t>¡Así que HSI/ICE está en la puerta!</a:t>
            </a:r>
            <a:endParaRPr lang="en-US" dirty="0">
              <a:solidFill>
                <a:srgbClr val="0070C0"/>
              </a:solidFill>
            </a:endParaRPr>
          </a:p>
        </p:txBody>
      </p:sp>
      <p:sp>
        <p:nvSpPr>
          <p:cNvPr id="3" name="Text Placeholder 2">
            <a:extLst>
              <a:ext uri="{FF2B5EF4-FFF2-40B4-BE49-F238E27FC236}">
                <a16:creationId xmlns:a16="http://schemas.microsoft.com/office/drawing/2014/main" id="{DD0D729C-225F-9F71-0522-1A094139A8B2}"/>
              </a:ext>
            </a:extLst>
          </p:cNvPr>
          <p:cNvSpPr>
            <a:spLocks noGrp="1"/>
          </p:cNvSpPr>
          <p:nvPr>
            <p:ph type="body" idx="1"/>
          </p:nvPr>
        </p:nvSpPr>
        <p:spPr>
          <a:xfrm>
            <a:off x="710013" y="2091789"/>
            <a:ext cx="9678154" cy="6513368"/>
          </a:xfrm>
        </p:spPr>
        <p:txBody>
          <a:bodyPr>
            <a:normAutofit fontScale="92500" lnSpcReduction="20000"/>
          </a:bodyPr>
          <a:lstStyle/>
          <a:p>
            <a:pPr marL="457200" indent="-457200">
              <a:spcBef>
                <a:spcPts val="3600"/>
              </a:spcBef>
              <a:buFont typeface="+mj-lt"/>
              <a:buAutoNum type="arabicPeriod"/>
            </a:pPr>
            <a:r>
              <a:rPr lang="es-ES" sz="3200" dirty="0">
                <a:solidFill>
                  <a:srgbClr val="002060"/>
                </a:solidFill>
              </a:rPr>
              <a:t>Mantenga la calma. </a:t>
            </a:r>
            <a:r>
              <a:rPr lang="es-ES" sz="3200" b="1" u="sng" dirty="0">
                <a:solidFill>
                  <a:srgbClr val="002060"/>
                </a:solidFill>
              </a:rPr>
              <a:t>No corra</a:t>
            </a:r>
            <a:r>
              <a:rPr lang="es-ES" sz="3200" dirty="0">
                <a:solidFill>
                  <a:srgbClr val="002060"/>
                </a:solidFill>
              </a:rPr>
              <a:t>. Póngase en contacto con la persona autorizada. </a:t>
            </a:r>
          </a:p>
          <a:p>
            <a:pPr marL="457200" indent="-457200">
              <a:spcBef>
                <a:spcPts val="3600"/>
              </a:spcBef>
              <a:buFont typeface="+mj-lt"/>
              <a:buAutoNum type="arabicPeriod"/>
            </a:pPr>
            <a:r>
              <a:rPr lang="es-ES" sz="3200" dirty="0">
                <a:solidFill>
                  <a:srgbClr val="002060"/>
                </a:solidFill>
              </a:rPr>
              <a:t>«No tiene permiso para entrar en zonas no públicas sin una orden judicial. Por favor, permanezca fuera, en esta zona designada». </a:t>
            </a:r>
          </a:p>
          <a:p>
            <a:pPr marL="457200" indent="-457200">
              <a:spcBef>
                <a:spcPts val="3600"/>
              </a:spcBef>
              <a:buFont typeface="+mj-lt"/>
              <a:buAutoNum type="arabicPeriod"/>
            </a:pPr>
            <a:r>
              <a:rPr lang="es-ES" sz="3200" dirty="0">
                <a:solidFill>
                  <a:srgbClr val="002060"/>
                </a:solidFill>
              </a:rPr>
              <a:t>La persona autorizada inspecciona la documentación proporcionada. </a:t>
            </a:r>
          </a:p>
          <a:p>
            <a:pPr marL="457200" indent="-457200">
              <a:spcBef>
                <a:spcPts val="3600"/>
              </a:spcBef>
              <a:buFont typeface="+mj-lt"/>
              <a:buAutoNum type="arabicPeriod"/>
            </a:pPr>
            <a:r>
              <a:rPr lang="es-ES" sz="3200" u="sng" dirty="0">
                <a:solidFill>
                  <a:srgbClr val="002060"/>
                </a:solidFill>
              </a:rPr>
              <a:t>Sin orden judicial</a:t>
            </a:r>
            <a:r>
              <a:rPr lang="es-ES" sz="3200" dirty="0">
                <a:solidFill>
                  <a:srgbClr val="002060"/>
                </a:solidFill>
              </a:rPr>
              <a:t>: «Tenemos la política de denegar el acceso sin una orden judicial válida».</a:t>
            </a:r>
          </a:p>
          <a:p>
            <a:pPr marL="457200" indent="-457200">
              <a:spcBef>
                <a:spcPts val="3600"/>
              </a:spcBef>
              <a:buFont typeface="+mj-lt"/>
              <a:buAutoNum type="arabicPeriod"/>
            </a:pPr>
            <a:r>
              <a:rPr lang="es-ES" sz="3200" u="sng" dirty="0">
                <a:solidFill>
                  <a:srgbClr val="002060"/>
                </a:solidFill>
              </a:rPr>
              <a:t>Sí, orden judicial válida: </a:t>
            </a:r>
            <a:r>
              <a:rPr lang="es-ES" sz="3200" dirty="0">
                <a:solidFill>
                  <a:srgbClr val="002060"/>
                </a:solidFill>
              </a:rPr>
              <a:t>compruébela dos veces, limite la búsqueda al ámbito de la orden, acompáñelos y documente todo el proceso.</a:t>
            </a:r>
          </a:p>
          <a:p>
            <a:pPr marL="457200" indent="-457200">
              <a:spcBef>
                <a:spcPts val="3600"/>
              </a:spcBef>
              <a:buFont typeface="+mj-lt"/>
              <a:buAutoNum type="arabicPeriod"/>
            </a:pPr>
            <a:endParaRPr lang="en-US" sz="3200" dirty="0">
              <a:solidFill>
                <a:srgbClr val="002060"/>
              </a:solidFill>
            </a:endParaRPr>
          </a:p>
          <a:p>
            <a:pPr marL="0" indent="0">
              <a:spcBef>
                <a:spcPts val="3600"/>
              </a:spcBef>
              <a:buNone/>
            </a:pPr>
            <a:endParaRPr lang="en-US" sz="3200" dirty="0">
              <a:solidFill>
                <a:srgbClr val="002060"/>
              </a:solidFill>
            </a:endParaRPr>
          </a:p>
        </p:txBody>
      </p:sp>
      <p:pic>
        <p:nvPicPr>
          <p:cNvPr id="4" name="Picture 3">
            <a:extLst>
              <a:ext uri="{FF2B5EF4-FFF2-40B4-BE49-F238E27FC236}">
                <a16:creationId xmlns:a16="http://schemas.microsoft.com/office/drawing/2014/main" id="{4FABB529-CCC8-CEA3-C072-31FB8CE37E7C}"/>
              </a:ext>
            </a:extLst>
          </p:cNvPr>
          <p:cNvPicPr>
            <a:picLocks noChangeAspect="1"/>
          </p:cNvPicPr>
          <p:nvPr/>
        </p:nvPicPr>
        <p:blipFill>
          <a:blip r:embed="rId3"/>
          <a:srcRect l="14941" t="7669" r="12218"/>
          <a:stretch>
            <a:fillRect/>
          </a:stretch>
        </p:blipFill>
        <p:spPr>
          <a:xfrm>
            <a:off x="10388167" y="2816352"/>
            <a:ext cx="2616633" cy="4385056"/>
          </a:xfrm>
          <a:prstGeom prst="rect">
            <a:avLst/>
          </a:prstGeom>
        </p:spPr>
      </p:pic>
      <p:sp>
        <p:nvSpPr>
          <p:cNvPr id="5" name="Chapter Name, if relevant">
            <a:extLst>
              <a:ext uri="{FF2B5EF4-FFF2-40B4-BE49-F238E27FC236}">
                <a16:creationId xmlns:a16="http://schemas.microsoft.com/office/drawing/2014/main" id="{1DF6E9AA-F18C-27C3-7B54-CCF64C6326F4}"/>
              </a:ext>
            </a:extLst>
          </p:cNvPr>
          <p:cNvSpPr>
            <a:spLocks noGrp="1"/>
          </p:cNvSpPr>
          <p:nvPr>
            <p:ph type="body" idx="21"/>
          </p:nvPr>
        </p:nvSpPr>
        <p:spPr>
          <a:xfrm>
            <a:off x="1016000" y="8816975"/>
            <a:ext cx="7007225" cy="8937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Tree>
    <p:extLst>
      <p:ext uri="{BB962C8B-B14F-4D97-AF65-F5344CB8AC3E}">
        <p14:creationId xmlns:p14="http://schemas.microsoft.com/office/powerpoint/2010/main" val="3565436677"/>
      </p:ext>
    </p:extLst>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5305C-6738-C030-648E-E460809E090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DA83AA-B50D-F1CE-E1BF-EA4323968444}"/>
              </a:ext>
            </a:extLst>
          </p:cNvPr>
          <p:cNvSpPr>
            <a:spLocks noGrp="1"/>
          </p:cNvSpPr>
          <p:nvPr>
            <p:ph type="title"/>
          </p:nvPr>
        </p:nvSpPr>
        <p:spPr>
          <a:xfrm>
            <a:off x="379185" y="344114"/>
            <a:ext cx="12487729" cy="1185021"/>
          </a:xfrm>
        </p:spPr>
        <p:txBody>
          <a:bodyPr>
            <a:normAutofit fontScale="90000"/>
          </a:bodyPr>
          <a:lstStyle/>
          <a:p>
            <a:r>
              <a:rPr lang="es-ES" dirty="0">
                <a:solidFill>
                  <a:srgbClr val="0070C0"/>
                </a:solidFill>
              </a:rPr>
              <a:t>¿Qué pasa si los agentes de inmigración me detienen y me interrogan?</a:t>
            </a:r>
            <a:endParaRPr lang="en-US" dirty="0">
              <a:solidFill>
                <a:srgbClr val="0070C0"/>
              </a:solidFill>
            </a:endParaRPr>
          </a:p>
        </p:txBody>
      </p:sp>
      <p:sp>
        <p:nvSpPr>
          <p:cNvPr id="38" name="TextBox 37">
            <a:extLst>
              <a:ext uri="{FF2B5EF4-FFF2-40B4-BE49-F238E27FC236}">
                <a16:creationId xmlns:a16="http://schemas.microsoft.com/office/drawing/2014/main" id="{3F4F589E-A64F-6DD0-DEAD-3CEBF6D7EECF}"/>
              </a:ext>
            </a:extLst>
          </p:cNvPr>
          <p:cNvSpPr txBox="1"/>
          <p:nvPr/>
        </p:nvSpPr>
        <p:spPr>
          <a:xfrm>
            <a:off x="3229429" y="4522857"/>
            <a:ext cx="6545942" cy="70788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pPr>
              <a:buNone/>
            </a:pPr>
            <a:endParaRPr lang="en-US" dirty="0">
              <a:latin typeface="Georgia" panose="02040502050405020303" pitchFamily="18" charset="0"/>
            </a:endParaRPr>
          </a:p>
        </p:txBody>
      </p:sp>
      <p:sp>
        <p:nvSpPr>
          <p:cNvPr id="6" name="Chapter Name, if relevant">
            <a:extLst>
              <a:ext uri="{FF2B5EF4-FFF2-40B4-BE49-F238E27FC236}">
                <a16:creationId xmlns:a16="http://schemas.microsoft.com/office/drawing/2014/main" id="{C16777E2-A93E-A5B4-1CB7-6D9241FAA563}"/>
              </a:ext>
            </a:extLst>
          </p:cNvPr>
          <p:cNvSpPr>
            <a:spLocks noGrp="1"/>
          </p:cNvSpPr>
          <p:nvPr>
            <p:ph type="body" sz="quarter" idx="21"/>
          </p:nvPr>
        </p:nvSpPr>
        <p:spPr>
          <a:xfrm>
            <a:off x="1016000" y="8816975"/>
            <a:ext cx="7007225" cy="893763"/>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pic>
        <p:nvPicPr>
          <p:cNvPr id="4" name="Picture 3">
            <a:extLst>
              <a:ext uri="{FF2B5EF4-FFF2-40B4-BE49-F238E27FC236}">
                <a16:creationId xmlns:a16="http://schemas.microsoft.com/office/drawing/2014/main" id="{0281D38E-96F2-885D-0C48-B773C07BCB5A}"/>
              </a:ext>
            </a:extLst>
          </p:cNvPr>
          <p:cNvPicPr>
            <a:picLocks noChangeAspect="1"/>
          </p:cNvPicPr>
          <p:nvPr/>
        </p:nvPicPr>
        <p:blipFill>
          <a:blip r:embed="rId3"/>
          <a:stretch>
            <a:fillRect/>
          </a:stretch>
        </p:blipFill>
        <p:spPr>
          <a:xfrm>
            <a:off x="1023257" y="1897448"/>
            <a:ext cx="10958285" cy="6666590"/>
          </a:xfrm>
          <a:prstGeom prst="rect">
            <a:avLst/>
          </a:prstGeom>
        </p:spPr>
      </p:pic>
    </p:spTree>
    <p:extLst>
      <p:ext uri="{BB962C8B-B14F-4D97-AF65-F5344CB8AC3E}">
        <p14:creationId xmlns:p14="http://schemas.microsoft.com/office/powerpoint/2010/main" val="734971833"/>
      </p:ext>
    </p:extLst>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6FCE0-C644-E25B-6CBA-77C66408B3B5}"/>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D180E0ED-BD53-A30F-BE23-B4375254E5CB}"/>
              </a:ext>
            </a:extLst>
          </p:cNvPr>
          <p:cNvSpPr txBox="1">
            <a:spLocks noGrp="1"/>
          </p:cNvSpPr>
          <p:nvPr>
            <p:ph type="title"/>
          </p:nvPr>
        </p:nvSpPr>
        <p:spPr>
          <a:xfrm>
            <a:off x="1263650" y="3679444"/>
            <a:ext cx="10477500" cy="2108200"/>
          </a:xfrm>
          <a:prstGeom prst="rect">
            <a:avLst/>
          </a:prstGeom>
        </p:spPr>
        <p:txBody>
          <a:bodyPr>
            <a:normAutofit fontScale="90000"/>
          </a:bodyPr>
          <a:lstStyle/>
          <a:p>
            <a:r>
              <a:rPr lang="en-US" dirty="0"/>
              <a:t> </a:t>
            </a:r>
            <a:r>
              <a:rPr lang="es-ES" dirty="0"/>
              <a:t>Lista de verificación de cumplimiento</a:t>
            </a:r>
            <a:endParaRPr dirty="0"/>
          </a:p>
        </p:txBody>
      </p:sp>
    </p:spTree>
    <p:extLst>
      <p:ext uri="{BB962C8B-B14F-4D97-AF65-F5344CB8AC3E}">
        <p14:creationId xmlns:p14="http://schemas.microsoft.com/office/powerpoint/2010/main" val="718390381"/>
      </p:ext>
    </p:extLst>
  </p:cSld>
  <p:clrMapOvr>
    <a:masterClrMapping/>
  </p:clrMapOvr>
  <p:transition spd="med"/>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9D6390-5FDA-A7E7-2F60-B7FA26F1F4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495B18-C538-B80F-A3EC-4DBE9471AF25}"/>
              </a:ext>
            </a:extLst>
          </p:cNvPr>
          <p:cNvSpPr>
            <a:spLocks noGrp="1"/>
          </p:cNvSpPr>
          <p:nvPr>
            <p:ph type="title"/>
          </p:nvPr>
        </p:nvSpPr>
        <p:spPr>
          <a:xfrm>
            <a:off x="1013626" y="404351"/>
            <a:ext cx="10972800" cy="1185021"/>
          </a:xfrm>
        </p:spPr>
        <p:txBody>
          <a:bodyPr>
            <a:noAutofit/>
          </a:bodyPr>
          <a:lstStyle/>
          <a:p>
            <a:r>
              <a:rPr lang="es-ES" sz="5400" dirty="0">
                <a:solidFill>
                  <a:schemeClr val="bg1">
                    <a:lumMod val="60000"/>
                    <a:lumOff val="40000"/>
                  </a:schemeClr>
                </a:solidFill>
              </a:rPr>
              <a:t>Lista de verificación de cumplimiento</a:t>
            </a:r>
            <a:endParaRPr lang="en-US" sz="54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0B1CABA0-7F01-C2AA-B3DA-E29E72A0C7D6}"/>
              </a:ext>
            </a:extLst>
          </p:cNvPr>
          <p:cNvSpPr>
            <a:spLocks noGrp="1"/>
          </p:cNvSpPr>
          <p:nvPr>
            <p:ph type="body" idx="1"/>
          </p:nvPr>
        </p:nvSpPr>
        <p:spPr>
          <a:xfrm>
            <a:off x="1018376" y="2441873"/>
            <a:ext cx="10968050" cy="6154764"/>
          </a:xfrm>
        </p:spPr>
        <p:txBody>
          <a:bodyPr>
            <a:normAutofit/>
          </a:bodyPr>
          <a:lstStyle/>
          <a:p>
            <a:pPr marL="457200" indent="-457200">
              <a:buFont typeface="Wingdings" panose="05000000000000000000" pitchFamily="2" charset="2"/>
              <a:buChar char="q"/>
            </a:pPr>
            <a:r>
              <a:rPr lang="es-ES" sz="2600" dirty="0">
                <a:solidFill>
                  <a:schemeClr val="bg1"/>
                </a:solidFill>
              </a:rPr>
              <a:t>He leído la guía del Fiscal General de California.
He adoptado las Políticas Modelo AB 495
Los programas estatales de preescolar de California deben adoptarse antes del 1 de julio de 2026
Las políticas de mi guardería respecto a la aplicación de la ley migratoria cumplen con los requisitos del AB 495 
He compartido mis políticas con las familias que han matriculado a los niños en mi guardería</a:t>
            </a:r>
            <a:endParaRPr lang="en-US" sz="3200" dirty="0"/>
          </a:p>
        </p:txBody>
      </p:sp>
      <p:sp>
        <p:nvSpPr>
          <p:cNvPr id="5" name="Chapter Name, if relevant">
            <a:extLst>
              <a:ext uri="{FF2B5EF4-FFF2-40B4-BE49-F238E27FC236}">
                <a16:creationId xmlns:a16="http://schemas.microsoft.com/office/drawing/2014/main" id="{68DC3F9F-8867-F859-DCC9-EEF9CA63F3C2}"/>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dirty="0"/>
          </a:p>
        </p:txBody>
      </p:sp>
      <p:sp>
        <p:nvSpPr>
          <p:cNvPr id="4" name="TextBox 3">
            <a:extLst>
              <a:ext uri="{FF2B5EF4-FFF2-40B4-BE49-F238E27FC236}">
                <a16:creationId xmlns:a16="http://schemas.microsoft.com/office/drawing/2014/main" id="{96EF9618-6F48-3809-94E2-064E17E79FE5}"/>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234946394"/>
      </p:ext>
    </p:extLst>
  </p:cSld>
  <p:clrMapOvr>
    <a:masterClrMapping/>
  </p:clrMapOvr>
  <p:transition spd="med"/>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446CA2-6955-AF9C-0278-16ADE3937DAD}"/>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6AEB56FF-4565-6AE5-D5E8-989B81FC346E}"/>
              </a:ext>
            </a:extLst>
          </p:cNvPr>
          <p:cNvSpPr txBox="1">
            <a:spLocks noGrp="1"/>
          </p:cNvSpPr>
          <p:nvPr>
            <p:ph type="title"/>
          </p:nvPr>
        </p:nvSpPr>
        <p:spPr>
          <a:xfrm>
            <a:off x="1263650" y="3163628"/>
            <a:ext cx="10477500" cy="2108200"/>
          </a:xfrm>
          <a:prstGeom prst="rect">
            <a:avLst/>
          </a:prstGeom>
        </p:spPr>
        <p:txBody>
          <a:bodyPr>
            <a:normAutofit/>
          </a:bodyPr>
          <a:lstStyle/>
          <a:p>
            <a:r>
              <a:rPr lang="en-US" dirty="0" err="1"/>
              <a:t>Conclusiones</a:t>
            </a:r>
            <a:endParaRPr dirty="0"/>
          </a:p>
        </p:txBody>
      </p:sp>
    </p:spTree>
    <p:extLst>
      <p:ext uri="{BB962C8B-B14F-4D97-AF65-F5344CB8AC3E}">
        <p14:creationId xmlns:p14="http://schemas.microsoft.com/office/powerpoint/2010/main" val="191771072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Chapter Title"/>
          <p:cNvSpPr txBox="1">
            <a:spLocks noGrp="1"/>
          </p:cNvSpPr>
          <p:nvPr>
            <p:ph type="title"/>
          </p:nvPr>
        </p:nvSpPr>
        <p:spPr>
          <a:prstGeom prst="rect">
            <a:avLst/>
          </a:prstGeom>
        </p:spPr>
        <p:txBody>
          <a:bodyPr>
            <a:normAutofit/>
          </a:bodyPr>
          <a:lstStyle/>
          <a:p>
            <a:r>
              <a:rPr lang="en-ZW" dirty="0">
                <a:solidFill>
                  <a:schemeClr val="bg1"/>
                </a:solidFill>
                <a:latin typeface="Georgia" panose="02040502050405020303" pitchFamily="18" charset="0"/>
                <a:ea typeface="Century Schoolbook" charset="0"/>
                <a:cs typeface="Century Schoolbook" charset="0"/>
              </a:rPr>
              <a:t>Aviso Legal</a:t>
            </a:r>
            <a:endParaRPr dirty="0">
              <a:solidFill>
                <a:schemeClr val="bg1"/>
              </a:solidFill>
              <a:latin typeface="Georgia" panose="02040502050405020303" pitchFamily="18" charset="0"/>
            </a:endParaRPr>
          </a:p>
        </p:txBody>
      </p:sp>
      <p:sp>
        <p:nvSpPr>
          <p:cNvPr id="113" name="Master Slide 3"/>
          <p:cNvSpPr txBox="1">
            <a:spLocks noGrp="1"/>
          </p:cNvSpPr>
          <p:nvPr>
            <p:ph type="body" idx="1"/>
          </p:nvPr>
        </p:nvSpPr>
        <p:spPr>
          <a:prstGeom prst="rect">
            <a:avLst/>
          </a:prstGeom>
        </p:spPr>
        <p:txBody>
          <a:bodyPr>
            <a:normAutofit/>
          </a:bodyPr>
          <a:lstStyle>
            <a:lvl1pPr defTabSz="280415"/>
          </a:lstStyle>
          <a:p>
            <a:pPr marL="0" indent="0">
              <a:buNone/>
            </a:pPr>
            <a:r>
              <a:rPr lang="es-ES" sz="3200" dirty="0"/>
              <a:t>Esta presentación pretende ser una visión general y es únicamente con fines informativos. Esta presentación no debe interpretarse como inclusiva, ni como la prestación de servicios legales a ninguna persona o entidad. Asistir a esta presentación no crea ninguna relación abogado-cliente.</a:t>
            </a:r>
            <a:endParaRPr lang="en-US" sz="3200" dirty="0"/>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C9E3C-F829-6624-68D5-445D6CD9EC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713217-13BB-3DC0-119D-5B18C1424CE8}"/>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Conclusiones</a:t>
            </a:r>
            <a:r>
              <a:rPr lang="en-US" sz="5400" dirty="0">
                <a:solidFill>
                  <a:schemeClr val="bg1">
                    <a:lumMod val="60000"/>
                    <a:lumOff val="40000"/>
                  </a:schemeClr>
                </a:solidFill>
              </a:rPr>
              <a:t> </a:t>
            </a:r>
            <a:r>
              <a:rPr lang="en-US" sz="5400" dirty="0" err="1">
                <a:solidFill>
                  <a:schemeClr val="bg1">
                    <a:lumMod val="60000"/>
                    <a:lumOff val="40000"/>
                  </a:schemeClr>
                </a:solidFill>
              </a:rPr>
              <a:t>principales</a:t>
            </a:r>
            <a:endParaRPr lang="en-US" sz="54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3014E4B4-3604-F50D-9A1D-7CDF571C34C2}"/>
              </a:ext>
            </a:extLst>
          </p:cNvPr>
          <p:cNvSpPr>
            <a:spLocks noGrp="1"/>
          </p:cNvSpPr>
          <p:nvPr>
            <p:ph type="body" idx="1"/>
          </p:nvPr>
        </p:nvSpPr>
        <p:spPr>
          <a:xfrm>
            <a:off x="1018376" y="2441873"/>
            <a:ext cx="10968050" cy="6154764"/>
          </a:xfrm>
        </p:spPr>
        <p:txBody>
          <a:bodyPr>
            <a:normAutofit fontScale="85000" lnSpcReduction="20000"/>
          </a:bodyPr>
          <a:lstStyle/>
          <a:p>
            <a:pPr marL="457200" indent="-457200">
              <a:buFont typeface="Wingdings" panose="05000000000000000000" pitchFamily="2" charset="2"/>
              <a:buChar char="ü"/>
            </a:pPr>
            <a:r>
              <a:rPr lang="es-ES" sz="3200" dirty="0">
                <a:solidFill>
                  <a:schemeClr val="bg1"/>
                </a:solidFill>
              </a:rPr>
              <a:t>Revisa y edita las políticas existentes para cumplir con las políticas modelo y indica a las familias dónde encontrarlas
Para los programas estatales de preescolar de California, adoptar políticas antes del 1 de julio de 2026
Limitar la recopilación de datos sensibles
Proteger la confidencialidad
Formar al personal con antelación
Preparar los sistemas de emergencia familiar
Mantener a los niños seguros y apoyados</a:t>
            </a:r>
            <a:endParaRPr lang="en-US" sz="3200" dirty="0">
              <a:solidFill>
                <a:schemeClr val="bg1"/>
              </a:solidFill>
            </a:endParaRPr>
          </a:p>
        </p:txBody>
      </p:sp>
      <p:sp>
        <p:nvSpPr>
          <p:cNvPr id="5" name="Chapter Name, if relevant">
            <a:extLst>
              <a:ext uri="{FF2B5EF4-FFF2-40B4-BE49-F238E27FC236}">
                <a16:creationId xmlns:a16="http://schemas.microsoft.com/office/drawing/2014/main" id="{8A5D9C6D-3626-EE68-8B72-D0446E8B6BAF}"/>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r>
              <a:rPr lang="en-US" dirty="0"/>
              <a:t>Takeaways</a:t>
            </a:r>
            <a:endParaRPr dirty="0"/>
          </a:p>
        </p:txBody>
      </p:sp>
      <p:sp>
        <p:nvSpPr>
          <p:cNvPr id="4" name="TextBox 3">
            <a:extLst>
              <a:ext uri="{FF2B5EF4-FFF2-40B4-BE49-F238E27FC236}">
                <a16:creationId xmlns:a16="http://schemas.microsoft.com/office/drawing/2014/main" id="{E0846CC4-2AD7-DAE3-3DBC-E70B917CF676}"/>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3032309959"/>
      </p:ext>
    </p:extLst>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3A12D1-4024-8201-BB01-2A44E3B1E41C}"/>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9F5E2DBB-7958-1956-978D-D12041E64E54}"/>
              </a:ext>
            </a:extLst>
          </p:cNvPr>
          <p:cNvSpPr txBox="1">
            <a:spLocks noGrp="1"/>
          </p:cNvSpPr>
          <p:nvPr>
            <p:ph type="title"/>
          </p:nvPr>
        </p:nvSpPr>
        <p:spPr>
          <a:xfrm>
            <a:off x="1263650" y="3022952"/>
            <a:ext cx="10477500" cy="2108200"/>
          </a:xfrm>
          <a:prstGeom prst="rect">
            <a:avLst/>
          </a:prstGeom>
        </p:spPr>
        <p:txBody>
          <a:bodyPr>
            <a:normAutofit/>
          </a:bodyPr>
          <a:lstStyle/>
          <a:p>
            <a:r>
              <a:rPr lang="en-US" dirty="0" err="1"/>
              <a:t>Recursos</a:t>
            </a:r>
            <a:endParaRPr dirty="0"/>
          </a:p>
        </p:txBody>
      </p:sp>
    </p:spTree>
    <p:extLst>
      <p:ext uri="{BB962C8B-B14F-4D97-AF65-F5344CB8AC3E}">
        <p14:creationId xmlns:p14="http://schemas.microsoft.com/office/powerpoint/2010/main" val="1339771968"/>
      </p:ext>
    </p:extLst>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5E8E9F-9DC8-5F3D-A89B-939DFF4A35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C0D682-F4B4-B597-AC54-9C20CCDC9898}"/>
              </a:ext>
            </a:extLst>
          </p:cNvPr>
          <p:cNvSpPr>
            <a:spLocks noGrp="1"/>
          </p:cNvSpPr>
          <p:nvPr>
            <p:ph type="title"/>
          </p:nvPr>
        </p:nvSpPr>
        <p:spPr>
          <a:xfrm>
            <a:off x="1013626" y="404351"/>
            <a:ext cx="10972800" cy="1185021"/>
          </a:xfrm>
        </p:spPr>
        <p:txBody>
          <a:bodyPr>
            <a:noAutofit/>
          </a:bodyPr>
          <a:lstStyle/>
          <a:p>
            <a:r>
              <a:rPr lang="en-US" sz="5400" dirty="0" err="1">
                <a:solidFill>
                  <a:schemeClr val="bg1">
                    <a:lumMod val="60000"/>
                    <a:lumOff val="40000"/>
                  </a:schemeClr>
                </a:solidFill>
              </a:rPr>
              <a:t>Recursos</a:t>
            </a:r>
            <a:r>
              <a:rPr lang="en-US" sz="5400" dirty="0">
                <a:solidFill>
                  <a:schemeClr val="bg1">
                    <a:lumMod val="60000"/>
                    <a:lumOff val="40000"/>
                  </a:schemeClr>
                </a:solidFill>
              </a:rPr>
              <a:t> </a:t>
            </a:r>
            <a:r>
              <a:rPr lang="en-US" sz="5400" dirty="0" err="1">
                <a:solidFill>
                  <a:schemeClr val="bg1">
                    <a:lumMod val="60000"/>
                    <a:lumOff val="40000"/>
                  </a:schemeClr>
                </a:solidFill>
              </a:rPr>
              <a:t>útiles</a:t>
            </a:r>
            <a:endParaRPr lang="en-US" sz="5400"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511904E1-1DB9-EFC2-084B-200C0948FC31}"/>
              </a:ext>
            </a:extLst>
          </p:cNvPr>
          <p:cNvSpPr>
            <a:spLocks noGrp="1"/>
          </p:cNvSpPr>
          <p:nvPr>
            <p:ph type="body" idx="1"/>
          </p:nvPr>
        </p:nvSpPr>
        <p:spPr>
          <a:xfrm>
            <a:off x="1018376" y="2441873"/>
            <a:ext cx="10968050" cy="6154764"/>
          </a:xfrm>
        </p:spPr>
        <p:txBody>
          <a:bodyPr>
            <a:normAutofit/>
          </a:bodyPr>
          <a:lstStyle/>
          <a:p>
            <a:pPr marL="0" indent="0">
              <a:buNone/>
            </a:pPr>
            <a:r>
              <a:rPr lang="es-ES" sz="2400" b="1" dirty="0">
                <a:solidFill>
                  <a:schemeClr val="bg1"/>
                </a:solidFill>
              </a:rPr>
              <a:t>Public Counsel ofrece apoyo legal gratuito a los proveedores de cuidado infantil y puede ayudar a redactar y revisar las políticas del programa para asegurar que cumplen con los requisitos de la AB 495. 
Rellena un formulario de admisión en línea en </a:t>
            </a:r>
            <a:r>
              <a:rPr lang="es-ES" sz="2400" b="1" dirty="0">
                <a:solidFill>
                  <a:schemeClr val="bg1"/>
                </a:solidFill>
                <a:hlinkClick r:id="rId3"/>
              </a:rPr>
              <a:t>https://publiccounsel.org/issues/community-development/early-care-education/#get-help</a:t>
            </a:r>
            <a:r>
              <a:rPr lang="es-ES" sz="2400" b="1" dirty="0">
                <a:solidFill>
                  <a:schemeClr val="bg1"/>
                </a:solidFill>
              </a:rPr>
              <a:t> o llama al (213) 385-2977 ex. 300 para recibir ayuda.
AB 495 </a:t>
            </a:r>
            <a:r>
              <a:rPr lang="es-ES" sz="2400" b="1" dirty="0">
                <a:solidFill>
                  <a:schemeClr val="bg1"/>
                </a:solidFill>
                <a:hlinkClick r:id="rId4"/>
              </a:rPr>
              <a:t>"Promoción de la educación infantil segura para todos" Directrices y políticas modelo </a:t>
            </a:r>
            <a:r>
              <a:rPr lang="es-ES" sz="2400" b="1" dirty="0">
                <a:solidFill>
                  <a:schemeClr val="bg1"/>
                </a:solidFill>
              </a:rPr>
              <a:t>(Apéndice A, páginas 45-52).
Encuentra recursos para proveedores y familias o solicita una formación en </a:t>
            </a:r>
            <a:r>
              <a:rPr lang="es-ES" sz="2400" b="1" dirty="0">
                <a:solidFill>
                  <a:schemeClr val="bg1"/>
                </a:solidFill>
                <a:hlinkClick r:id="rId5"/>
              </a:rPr>
              <a:t>www.allinforsafeschools.org</a:t>
            </a:r>
            <a:endParaRPr lang="en-US" sz="2400" dirty="0">
              <a:solidFill>
                <a:schemeClr val="tx1"/>
              </a:solidFill>
            </a:endParaRPr>
          </a:p>
        </p:txBody>
      </p:sp>
      <p:sp>
        <p:nvSpPr>
          <p:cNvPr id="4" name="TextBox 3">
            <a:extLst>
              <a:ext uri="{FF2B5EF4-FFF2-40B4-BE49-F238E27FC236}">
                <a16:creationId xmlns:a16="http://schemas.microsoft.com/office/drawing/2014/main" id="{29FD29B9-52C9-5E47-8462-9B00DA7880FC}"/>
              </a:ext>
            </a:extLst>
          </p:cNvPr>
          <p:cNvSpPr txBox="1"/>
          <p:nvPr/>
        </p:nvSpPr>
        <p:spPr>
          <a:xfrm>
            <a:off x="6055567" y="4422710"/>
            <a:ext cx="914400" cy="914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rmAutofit fontScale="625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4007894114"/>
      </p:ext>
    </p:extLst>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1D098-36EA-F41F-335B-6BD69BF160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BE39F-BCAB-3185-643A-87029B25EF25}"/>
              </a:ext>
            </a:extLst>
          </p:cNvPr>
          <p:cNvSpPr>
            <a:spLocks noGrp="1"/>
          </p:cNvSpPr>
          <p:nvPr>
            <p:ph type="title"/>
          </p:nvPr>
        </p:nvSpPr>
        <p:spPr/>
        <p:txBody>
          <a:bodyPr/>
          <a:lstStyle/>
          <a:p>
            <a:r>
              <a:rPr lang="en-US" dirty="0" err="1">
                <a:solidFill>
                  <a:schemeClr val="bg1">
                    <a:lumMod val="60000"/>
                    <a:lumOff val="40000"/>
                  </a:schemeClr>
                </a:solidFill>
              </a:rPr>
              <a:t>Recursos</a:t>
            </a:r>
            <a:r>
              <a:rPr lang="en-US" dirty="0">
                <a:solidFill>
                  <a:schemeClr val="bg1">
                    <a:lumMod val="60000"/>
                    <a:lumOff val="40000"/>
                  </a:schemeClr>
                </a:solidFill>
              </a:rPr>
              <a:t> </a:t>
            </a:r>
            <a:r>
              <a:rPr lang="en-US" dirty="0" err="1">
                <a:solidFill>
                  <a:schemeClr val="bg1">
                    <a:lumMod val="60000"/>
                    <a:lumOff val="40000"/>
                  </a:schemeClr>
                </a:solidFill>
              </a:rPr>
              <a:t>Adicionales</a:t>
            </a:r>
            <a:endParaRPr lang="en-US" dirty="0">
              <a:solidFill>
                <a:schemeClr val="bg1">
                  <a:lumMod val="60000"/>
                  <a:lumOff val="40000"/>
                </a:schemeClr>
              </a:solidFill>
            </a:endParaRPr>
          </a:p>
        </p:txBody>
      </p:sp>
      <p:sp>
        <p:nvSpPr>
          <p:cNvPr id="3" name="Text Placeholder 2">
            <a:extLst>
              <a:ext uri="{FF2B5EF4-FFF2-40B4-BE49-F238E27FC236}">
                <a16:creationId xmlns:a16="http://schemas.microsoft.com/office/drawing/2014/main" id="{D1CA831C-751A-5BDB-F2B2-811A48F4ACAE}"/>
              </a:ext>
            </a:extLst>
          </p:cNvPr>
          <p:cNvSpPr>
            <a:spLocks noGrp="1"/>
          </p:cNvSpPr>
          <p:nvPr>
            <p:ph type="body" idx="1"/>
          </p:nvPr>
        </p:nvSpPr>
        <p:spPr/>
        <p:txBody>
          <a:bodyPr>
            <a:normAutofit fontScale="92500" lnSpcReduction="10000"/>
          </a:bodyPr>
          <a:lstStyle/>
          <a:p>
            <a:pPr>
              <a:lnSpc>
                <a:spcPct val="120000"/>
              </a:lnSpc>
              <a:buFont typeface="Wingdings" panose="05000000000000000000" pitchFamily="2" charset="2"/>
              <a:buChar char="v"/>
            </a:pPr>
            <a:r>
              <a:rPr lang="es-ES" sz="2000" dirty="0">
                <a:solidFill>
                  <a:schemeClr val="bg1"/>
                </a:solidFill>
              </a:rPr>
              <a:t>Guía de autorización de trabajo para empleadores: </a:t>
            </a:r>
            <a:r>
              <a:rPr lang="en-US" sz="2000" dirty="0">
                <a:hlinkClick r:id="rId3"/>
              </a:rPr>
              <a:t>https://publiccounsel.org/publications/work-authorization-faq-for-employers/</a:t>
            </a:r>
            <a:r>
              <a:rPr lang="en-US" sz="2000" dirty="0"/>
              <a:t> </a:t>
            </a:r>
          </a:p>
          <a:p>
            <a:pPr>
              <a:lnSpc>
                <a:spcPct val="120000"/>
              </a:lnSpc>
              <a:buFont typeface="Wingdings" panose="05000000000000000000" pitchFamily="2" charset="2"/>
              <a:buChar char="v"/>
            </a:pPr>
            <a:r>
              <a:rPr lang="es-ES" sz="2000" dirty="0">
                <a:solidFill>
                  <a:schemeClr val="bg1"/>
                </a:solidFill>
              </a:rPr>
              <a:t>Guía para organizaciones sin fines de lucro y empresas: </a:t>
            </a:r>
            <a:r>
              <a:rPr lang="en-US" sz="2000" dirty="0">
                <a:hlinkClick r:id="rId4"/>
              </a:rPr>
              <a:t>https://lawyersalliance.org/userFiles/uploads/legal_alerts/Guidance_to_Nonprofits_Regarding_Immigration_Enforcement.pdf</a:t>
            </a:r>
            <a:r>
              <a:rPr lang="en-US" sz="2000" dirty="0"/>
              <a:t>  </a:t>
            </a:r>
          </a:p>
          <a:p>
            <a:pPr>
              <a:lnSpc>
                <a:spcPct val="120000"/>
              </a:lnSpc>
              <a:buFont typeface="Wingdings" panose="05000000000000000000" pitchFamily="2" charset="2"/>
              <a:buChar char="v"/>
            </a:pPr>
            <a:r>
              <a:rPr lang="en-US" sz="2000" dirty="0">
                <a:solidFill>
                  <a:schemeClr val="bg1"/>
                </a:solidFill>
              </a:rPr>
              <a:t>Guía I-9 de USCIS: </a:t>
            </a:r>
            <a:r>
              <a:rPr lang="en-US" sz="2000" dirty="0">
                <a:hlinkClick r:id="rId5"/>
              </a:rPr>
              <a:t>https://www.uscis.gov/book/export/html/59502</a:t>
            </a:r>
            <a:r>
              <a:rPr lang="en-US" sz="2000" dirty="0"/>
              <a:t> </a:t>
            </a:r>
          </a:p>
          <a:p>
            <a:pPr>
              <a:lnSpc>
                <a:spcPct val="120000"/>
              </a:lnSpc>
              <a:buFont typeface="Wingdings" panose="05000000000000000000" pitchFamily="2" charset="2"/>
              <a:buChar char="v"/>
            </a:pPr>
            <a:r>
              <a:rPr lang="es-ES" sz="2000" dirty="0">
                <a:solidFill>
                  <a:schemeClr val="bg1"/>
                </a:solidFill>
              </a:rPr>
              <a:t>Guía de </a:t>
            </a:r>
            <a:r>
              <a:rPr lang="es-ES" sz="2000" dirty="0" err="1">
                <a:solidFill>
                  <a:schemeClr val="bg1"/>
                </a:solidFill>
              </a:rPr>
              <a:t>Public</a:t>
            </a:r>
            <a:r>
              <a:rPr lang="es-ES" sz="2000" dirty="0">
                <a:solidFill>
                  <a:schemeClr val="bg1"/>
                </a:solidFill>
              </a:rPr>
              <a:t> </a:t>
            </a:r>
            <a:r>
              <a:rPr lang="es-ES" sz="2000" dirty="0" err="1">
                <a:solidFill>
                  <a:schemeClr val="bg1"/>
                </a:solidFill>
              </a:rPr>
              <a:t>Counsel</a:t>
            </a:r>
            <a:r>
              <a:rPr lang="es-ES" sz="2000" dirty="0">
                <a:solidFill>
                  <a:schemeClr val="bg1"/>
                </a:solidFill>
              </a:rPr>
              <a:t> sobre el ICE para organizaciones sin fines de lucro y pequeñas empresas:</a:t>
            </a:r>
            <a:r>
              <a:rPr lang="en-US" sz="2000" dirty="0">
                <a:hlinkClick r:id="rId6"/>
              </a:rPr>
              <a:t>https://publiccounsel.org/publications/faqs-on-nonprofit-and-small-business-rights-with-respect-to-immigration-enforcement-ice/</a:t>
            </a:r>
            <a:r>
              <a:rPr lang="en-US" sz="2000" dirty="0"/>
              <a:t> </a:t>
            </a:r>
          </a:p>
          <a:p>
            <a:pPr>
              <a:lnSpc>
                <a:spcPct val="120000"/>
              </a:lnSpc>
              <a:buFont typeface="Wingdings" panose="05000000000000000000" pitchFamily="2" charset="2"/>
              <a:buChar char="v"/>
            </a:pPr>
            <a:r>
              <a:rPr lang="en-US" sz="2000" dirty="0">
                <a:solidFill>
                  <a:schemeClr val="bg1"/>
                </a:solidFill>
              </a:rPr>
              <a:t>Planes de </a:t>
            </a:r>
            <a:r>
              <a:rPr lang="en-US" sz="2000" dirty="0" err="1">
                <a:solidFill>
                  <a:schemeClr val="bg1"/>
                </a:solidFill>
              </a:rPr>
              <a:t>preparación</a:t>
            </a:r>
            <a:r>
              <a:rPr lang="en-US" sz="2000" dirty="0">
                <a:solidFill>
                  <a:schemeClr val="bg1"/>
                </a:solidFill>
              </a:rPr>
              <a:t> familiar: </a:t>
            </a:r>
            <a:r>
              <a:rPr lang="en-US" sz="2000" dirty="0">
                <a:hlinkClick r:id="rId7"/>
              </a:rPr>
              <a:t>https://www.ilrc.org/resources/step-step-family-preparedness-plan</a:t>
            </a:r>
            <a:r>
              <a:rPr lang="en-US" sz="2000" dirty="0"/>
              <a:t> </a:t>
            </a:r>
            <a:r>
              <a:rPr lang="en-US" sz="2000" dirty="0">
                <a:solidFill>
                  <a:srgbClr val="002060"/>
                </a:solidFill>
              </a:rPr>
              <a:t>and</a:t>
            </a:r>
            <a:r>
              <a:rPr lang="en-US" sz="2000" dirty="0"/>
              <a:t> </a:t>
            </a:r>
            <a:r>
              <a:rPr lang="en-US" sz="2000" dirty="0">
                <a:hlinkClick r:id="rId8"/>
              </a:rPr>
              <a:t>https://publiccounsel.org/publications/a-guide-to-planning-for-your-childs-care-family-preparedness/</a:t>
            </a:r>
            <a:r>
              <a:rPr lang="en-US" sz="2000" dirty="0"/>
              <a:t> </a:t>
            </a:r>
            <a:r>
              <a:rPr lang="en-US" sz="2000" b="1" dirty="0"/>
              <a:t> </a:t>
            </a:r>
          </a:p>
        </p:txBody>
      </p:sp>
      <p:sp>
        <p:nvSpPr>
          <p:cNvPr id="7" name="Chapter Name, if relevant">
            <a:extLst>
              <a:ext uri="{FF2B5EF4-FFF2-40B4-BE49-F238E27FC236}">
                <a16:creationId xmlns:a16="http://schemas.microsoft.com/office/drawing/2014/main" id="{51179B60-0DD2-F4FF-E746-D5D35BBF3EF4}"/>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lang="en-US" dirty="0"/>
          </a:p>
        </p:txBody>
      </p:sp>
    </p:spTree>
    <p:extLst>
      <p:ext uri="{BB962C8B-B14F-4D97-AF65-F5344CB8AC3E}">
        <p14:creationId xmlns:p14="http://schemas.microsoft.com/office/powerpoint/2010/main" val="3859876788"/>
      </p:ext>
    </p:extLst>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F4459-080B-3791-2B0D-73A6FE9EF62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1403A42-D4D2-ADFE-5439-56241B534A98}"/>
              </a:ext>
            </a:extLst>
          </p:cNvPr>
          <p:cNvPicPr>
            <a:picLocks noChangeAspect="1"/>
          </p:cNvPicPr>
          <p:nvPr/>
        </p:nvPicPr>
        <p:blipFill>
          <a:blip r:embed="rId3"/>
          <a:stretch>
            <a:fillRect/>
          </a:stretch>
        </p:blipFill>
        <p:spPr>
          <a:xfrm>
            <a:off x="10731414" y="970017"/>
            <a:ext cx="2045482" cy="1646042"/>
          </a:xfrm>
          <a:prstGeom prst="rect">
            <a:avLst/>
          </a:prstGeom>
        </p:spPr>
      </p:pic>
      <p:sp>
        <p:nvSpPr>
          <p:cNvPr id="2" name="Title 1">
            <a:extLst>
              <a:ext uri="{FF2B5EF4-FFF2-40B4-BE49-F238E27FC236}">
                <a16:creationId xmlns:a16="http://schemas.microsoft.com/office/drawing/2014/main" id="{7A25DDDF-DE18-F2A1-31EE-43E04F0A22B1}"/>
              </a:ext>
            </a:extLst>
          </p:cNvPr>
          <p:cNvSpPr>
            <a:spLocks noGrp="1"/>
          </p:cNvSpPr>
          <p:nvPr>
            <p:ph type="title"/>
          </p:nvPr>
        </p:nvSpPr>
        <p:spPr>
          <a:xfrm>
            <a:off x="438919" y="188374"/>
            <a:ext cx="12565881" cy="1185021"/>
          </a:xfrm>
        </p:spPr>
        <p:txBody>
          <a:bodyPr>
            <a:noAutofit/>
          </a:bodyPr>
          <a:lstStyle/>
          <a:p>
            <a:r>
              <a:rPr lang="es-ES" sz="5400" dirty="0">
                <a:solidFill>
                  <a:srgbClr val="0070C0"/>
                </a:solidFill>
              </a:rPr>
              <a:t>Líneas directas de respuesta rápida</a:t>
            </a:r>
            <a:endParaRPr lang="en-US" sz="5400" dirty="0">
              <a:solidFill>
                <a:srgbClr val="0070C0"/>
              </a:solidFill>
            </a:endParaRPr>
          </a:p>
        </p:txBody>
      </p:sp>
      <p:sp>
        <p:nvSpPr>
          <p:cNvPr id="3" name="Text Placeholder 2">
            <a:extLst>
              <a:ext uri="{FF2B5EF4-FFF2-40B4-BE49-F238E27FC236}">
                <a16:creationId xmlns:a16="http://schemas.microsoft.com/office/drawing/2014/main" id="{10B22FEF-E616-7565-BE5B-09363764FCD7}"/>
              </a:ext>
            </a:extLst>
          </p:cNvPr>
          <p:cNvSpPr>
            <a:spLocks noGrp="1"/>
          </p:cNvSpPr>
          <p:nvPr>
            <p:ph type="body" idx="1"/>
          </p:nvPr>
        </p:nvSpPr>
        <p:spPr>
          <a:xfrm>
            <a:off x="684404" y="2212681"/>
            <a:ext cx="11601381" cy="6172297"/>
          </a:xfrm>
        </p:spPr>
        <p:txBody>
          <a:bodyPr>
            <a:noAutofit/>
          </a:bodyPr>
          <a:lstStyle/>
          <a:p>
            <a:pPr>
              <a:lnSpc>
                <a:spcPct val="120000"/>
              </a:lnSpc>
              <a:spcBef>
                <a:spcPts val="1800"/>
              </a:spcBef>
              <a:buFont typeface="Wingdings" panose="05000000000000000000" pitchFamily="2" charset="2"/>
              <a:buChar char="v"/>
            </a:pPr>
            <a:r>
              <a:rPr lang="es-ES" sz="2800" dirty="0">
                <a:solidFill>
                  <a:srgbClr val="002060"/>
                </a:solidFill>
              </a:rPr>
              <a:t>Línea directa de recursos legales de respuesta rápida del Centro de Abogados para la Defensa de Inmigrantes (condados de Los Ángeles, San Bernardino, Orange, Riverside, San Diego e Imperial)</a:t>
            </a:r>
          </a:p>
          <a:p>
            <a:pPr lvl="1">
              <a:lnSpc>
                <a:spcPct val="120000"/>
              </a:lnSpc>
              <a:spcBef>
                <a:spcPts val="1800"/>
              </a:spcBef>
              <a:buFont typeface="Courier New" panose="02070309020205020404" pitchFamily="49" charset="0"/>
              <a:buChar char="o"/>
            </a:pPr>
            <a:r>
              <a:rPr lang="es-ES" sz="2800" dirty="0">
                <a:solidFill>
                  <a:srgbClr val="002060"/>
                </a:solidFill>
              </a:rPr>
              <a:t>Propósito: Conectar con servicios legales para personas detenidas</a:t>
            </a:r>
          </a:p>
          <a:p>
            <a:pPr lvl="1">
              <a:lnSpc>
                <a:spcPct val="120000"/>
              </a:lnSpc>
              <a:spcBef>
                <a:spcPts val="1800"/>
              </a:spcBef>
              <a:buFont typeface="Courier New" panose="02070309020205020404" pitchFamily="49" charset="0"/>
              <a:buChar char="o"/>
            </a:pPr>
            <a:r>
              <a:rPr lang="es-ES" sz="2800" dirty="0">
                <a:solidFill>
                  <a:srgbClr val="002060"/>
                </a:solidFill>
              </a:rPr>
              <a:t>Línea directa: (213) 833-8283</a:t>
            </a:r>
          </a:p>
          <a:p>
            <a:pPr lvl="1">
              <a:lnSpc>
                <a:spcPct val="120000"/>
              </a:lnSpc>
              <a:spcBef>
                <a:spcPts val="1800"/>
              </a:spcBef>
              <a:buFont typeface="Courier New" panose="02070309020205020404" pitchFamily="49" charset="0"/>
              <a:buChar char="o"/>
            </a:pPr>
            <a:r>
              <a:rPr lang="es-ES" sz="2800" dirty="0">
                <a:solidFill>
                  <a:srgbClr val="002060"/>
                </a:solidFill>
              </a:rPr>
              <a:t>Horario de atención: De lunes a viernes de 9:00 a. m. a 4:00 p. m. (hora del Pacífico)</a:t>
            </a:r>
          </a:p>
          <a:p>
            <a:pPr>
              <a:lnSpc>
                <a:spcPct val="120000"/>
              </a:lnSpc>
              <a:spcBef>
                <a:spcPts val="1800"/>
              </a:spcBef>
              <a:buFont typeface="Wingdings" panose="05000000000000000000" pitchFamily="2" charset="2"/>
              <a:buChar char="v"/>
            </a:pPr>
            <a:r>
              <a:rPr lang="es-ES" sz="2800" dirty="0">
                <a:solidFill>
                  <a:srgbClr val="002060"/>
                </a:solidFill>
              </a:rPr>
              <a:t>Lista de redes de respuesta rápida de California:</a:t>
            </a:r>
          </a:p>
          <a:p>
            <a:pPr lvl="1">
              <a:lnSpc>
                <a:spcPct val="120000"/>
              </a:lnSpc>
              <a:spcBef>
                <a:spcPts val="1800"/>
              </a:spcBef>
              <a:buFont typeface="Courier New" panose="02070309020205020404" pitchFamily="49" charset="0"/>
              <a:buChar char="o"/>
            </a:pPr>
            <a:r>
              <a:rPr lang="es-ES" sz="2800" dirty="0">
                <a:solidFill>
                  <a:srgbClr val="002060"/>
                </a:solidFill>
                <a:hlinkClick r:id="rId4"/>
              </a:rPr>
              <a:t>https://www.ccijustice.org/carrn</a:t>
            </a:r>
            <a:r>
              <a:rPr lang="es-ES" sz="2800" dirty="0">
                <a:solidFill>
                  <a:srgbClr val="002060"/>
                </a:solidFill>
              </a:rPr>
              <a:t> </a:t>
            </a:r>
            <a:endParaRPr lang="en-US" sz="2800" dirty="0">
              <a:solidFill>
                <a:srgbClr val="002060"/>
              </a:solidFill>
            </a:endParaRPr>
          </a:p>
        </p:txBody>
      </p:sp>
      <p:sp>
        <p:nvSpPr>
          <p:cNvPr id="5" name="TextBox 4">
            <a:extLst>
              <a:ext uri="{FF2B5EF4-FFF2-40B4-BE49-F238E27FC236}">
                <a16:creationId xmlns:a16="http://schemas.microsoft.com/office/drawing/2014/main" id="{7F1CE303-07C9-8558-8D26-1B03669CE792}"/>
              </a:ext>
            </a:extLst>
          </p:cNvPr>
          <p:cNvSpPr txBox="1"/>
          <p:nvPr/>
        </p:nvSpPr>
        <p:spPr>
          <a:xfrm>
            <a:off x="825080" y="2368062"/>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rmAutofit fontScale="250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a:ln>
                <a:noFill/>
              </a:ln>
              <a:solidFill>
                <a:srgbClr val="3A99FE"/>
              </a:solidFill>
              <a:effectLst/>
              <a:uFillTx/>
              <a:latin typeface="+mn-lt"/>
              <a:ea typeface="+mn-ea"/>
              <a:cs typeface="+mn-cs"/>
              <a:sym typeface="Helvetica"/>
            </a:endParaRPr>
          </a:p>
        </p:txBody>
      </p:sp>
      <p:sp>
        <p:nvSpPr>
          <p:cNvPr id="6" name="TextBox 5">
            <a:extLst>
              <a:ext uri="{FF2B5EF4-FFF2-40B4-BE49-F238E27FC236}">
                <a16:creationId xmlns:a16="http://schemas.microsoft.com/office/drawing/2014/main" id="{331797C8-B256-BD70-8140-439C31C3FAA1}"/>
              </a:ext>
            </a:extLst>
          </p:cNvPr>
          <p:cNvSpPr txBox="1"/>
          <p:nvPr/>
        </p:nvSpPr>
        <p:spPr>
          <a:xfrm>
            <a:off x="1148862" y="1805354"/>
            <a:ext cx="0" cy="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rmAutofit fontScale="25000" lnSpcReduction="20000"/>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n-US" sz="4000" b="0" i="0" u="none" strike="noStrike" cap="none" spc="0" normalizeH="0" baseline="0" dirty="0">
              <a:ln>
                <a:noFill/>
              </a:ln>
              <a:solidFill>
                <a:srgbClr val="3A99FE"/>
              </a:solidFill>
              <a:effectLst/>
              <a:uFillTx/>
              <a:latin typeface="+mn-lt"/>
              <a:ea typeface="+mn-ea"/>
              <a:cs typeface="+mn-cs"/>
              <a:sym typeface="Helvetica"/>
            </a:endParaRPr>
          </a:p>
        </p:txBody>
      </p:sp>
    </p:spTree>
    <p:extLst>
      <p:ext uri="{BB962C8B-B14F-4D97-AF65-F5344CB8AC3E}">
        <p14:creationId xmlns:p14="http://schemas.microsoft.com/office/powerpoint/2010/main" val="1965304084"/>
      </p:ext>
    </p:extLst>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8"/>
          <p:cNvSpPr/>
          <p:nvPr/>
        </p:nvSpPr>
        <p:spPr>
          <a:xfrm>
            <a:off x="4684409" y="2844800"/>
            <a:ext cx="8270080" cy="5551360"/>
          </a:xfrm>
          <a:prstGeom prst="roundRect">
            <a:avLst>
              <a:gd name="adj" fmla="val 16667"/>
            </a:avLst>
          </a:prstGeom>
          <a:solidFill>
            <a:srgbClr val="FEFEFE"/>
          </a:solidFill>
          <a:ln w="9525" cap="flat" cmpd="sng">
            <a:solidFill>
              <a:srgbClr val="FEFEFE"/>
            </a:solidFill>
            <a:prstDash val="solid"/>
            <a:round/>
            <a:headEnd type="none" w="sm" len="sm"/>
            <a:tailEnd type="none" w="sm" len="sm"/>
          </a:ln>
        </p:spPr>
        <p:txBody>
          <a:bodyPr spcFirstLastPara="1" wrap="square" lIns="130027" tIns="130027" rIns="130027" bIns="130027" anchor="ctr" anchorCtr="0">
            <a:noAutofit/>
          </a:bodyPr>
          <a:lstStyle/>
          <a:p>
            <a:pPr marL="0" indent="0" algn="ctr">
              <a:spcBef>
                <a:spcPts val="0"/>
              </a:spcBef>
              <a:buNone/>
            </a:pPr>
            <a:endParaRPr sz="5689"/>
          </a:p>
        </p:txBody>
      </p:sp>
      <p:sp>
        <p:nvSpPr>
          <p:cNvPr id="106" name="Google Shape;106;p18"/>
          <p:cNvSpPr/>
          <p:nvPr/>
        </p:nvSpPr>
        <p:spPr>
          <a:xfrm>
            <a:off x="-231005" y="998756"/>
            <a:ext cx="9830827" cy="1272320"/>
          </a:xfrm>
          <a:prstGeom prst="rect">
            <a:avLst/>
          </a:prstGeom>
          <a:solidFill>
            <a:srgbClr val="0F5895"/>
          </a:solidFill>
          <a:ln w="9525" cap="flat" cmpd="sng">
            <a:solidFill>
              <a:srgbClr val="0F5895"/>
            </a:solidFill>
            <a:prstDash val="solid"/>
            <a:round/>
            <a:headEnd type="none" w="sm" len="sm"/>
            <a:tailEnd type="none" w="sm" len="sm"/>
          </a:ln>
        </p:spPr>
        <p:txBody>
          <a:bodyPr spcFirstLastPara="1" wrap="square" lIns="130027" tIns="130027" rIns="130027" bIns="130027" anchor="ctr" anchorCtr="0">
            <a:noAutofit/>
          </a:bodyPr>
          <a:lstStyle/>
          <a:p>
            <a:pPr marL="0" indent="0" algn="ctr">
              <a:spcBef>
                <a:spcPts val="0"/>
              </a:spcBef>
              <a:buNone/>
            </a:pPr>
            <a:endParaRPr sz="5689"/>
          </a:p>
        </p:txBody>
      </p:sp>
      <p:sp>
        <p:nvSpPr>
          <p:cNvPr id="107" name="Google Shape;107;p18"/>
          <p:cNvSpPr txBox="1">
            <a:spLocks noGrp="1"/>
          </p:cNvSpPr>
          <p:nvPr>
            <p:ph type="title" idx="4294967295"/>
          </p:nvPr>
        </p:nvSpPr>
        <p:spPr>
          <a:xfrm>
            <a:off x="183324" y="1227663"/>
            <a:ext cx="12118187" cy="814507"/>
          </a:xfrm>
          <a:prstGeom prst="rect">
            <a:avLst/>
          </a:prstGeom>
        </p:spPr>
        <p:txBody>
          <a:bodyPr spcFirstLastPara="1" wrap="square" lIns="130027" tIns="130027" rIns="130027" bIns="130027" anchor="t" anchorCtr="0">
            <a:noAutofit/>
          </a:bodyPr>
          <a:lstStyle/>
          <a:p>
            <a:pPr>
              <a:buSzPts val="7500"/>
            </a:pPr>
            <a:r>
              <a:rPr lang="en" sz="3556" b="1" dirty="0" err="1">
                <a:solidFill>
                  <a:srgbClr val="FFFFFF"/>
                </a:solidFill>
                <a:latin typeface="Poppins"/>
                <a:ea typeface="Poppins"/>
                <a:cs typeface="Poppins"/>
                <a:sym typeface="Poppins"/>
              </a:rPr>
              <a:t>Evaluación</a:t>
            </a:r>
            <a:r>
              <a:rPr lang="en" sz="3556" b="1" dirty="0">
                <a:solidFill>
                  <a:srgbClr val="FFFFFF"/>
                </a:solidFill>
                <a:latin typeface="Poppins"/>
                <a:ea typeface="Poppins"/>
                <a:cs typeface="Poppins"/>
                <a:sym typeface="Poppins"/>
              </a:rPr>
              <a:t> del </a:t>
            </a:r>
            <a:r>
              <a:rPr lang="en" sz="3556" b="1" dirty="0" err="1">
                <a:solidFill>
                  <a:srgbClr val="FFFFFF"/>
                </a:solidFill>
                <a:latin typeface="Poppins"/>
                <a:ea typeface="Poppins"/>
                <a:cs typeface="Poppins"/>
                <a:sym typeface="Poppins"/>
              </a:rPr>
              <a:t>seminario</a:t>
            </a:r>
            <a:r>
              <a:rPr lang="en" sz="3556" b="1" dirty="0">
                <a:solidFill>
                  <a:srgbClr val="FFFFFF"/>
                </a:solidFill>
                <a:latin typeface="Poppins"/>
                <a:ea typeface="Poppins"/>
                <a:cs typeface="Poppins"/>
                <a:sym typeface="Poppins"/>
              </a:rPr>
              <a:t> web y </a:t>
            </a:r>
            <a:r>
              <a:rPr lang="en" sz="3556" b="1" dirty="0" err="1">
                <a:solidFill>
                  <a:srgbClr val="FFFFFF"/>
                </a:solidFill>
                <a:latin typeface="Poppins"/>
                <a:ea typeface="Poppins"/>
                <a:cs typeface="Poppins"/>
                <a:sym typeface="Poppins"/>
              </a:rPr>
              <a:t>sorteo</a:t>
            </a:r>
            <a:endParaRPr sz="5717" b="1" dirty="0">
              <a:solidFill>
                <a:srgbClr val="FFFFFF"/>
              </a:solidFill>
            </a:endParaRPr>
          </a:p>
          <a:p>
            <a:pPr>
              <a:buSzPts val="990"/>
            </a:pPr>
            <a:endParaRPr sz="5717" b="1" dirty="0">
              <a:solidFill>
                <a:srgbClr val="0F5895"/>
              </a:solidFill>
            </a:endParaRPr>
          </a:p>
        </p:txBody>
      </p:sp>
      <p:pic>
        <p:nvPicPr>
          <p:cNvPr id="108" name="Google Shape;108;p18" title="Screenshot 2025-03-28 at 1.59.27 PM.png"/>
          <p:cNvPicPr preferRelativeResize="0"/>
          <p:nvPr/>
        </p:nvPicPr>
        <p:blipFill rotWithShape="1">
          <a:blip r:embed="rId3">
            <a:alphaModFix/>
          </a:blip>
          <a:srcRect t="17634"/>
          <a:stretch/>
        </p:blipFill>
        <p:spPr>
          <a:xfrm>
            <a:off x="676659" y="4104995"/>
            <a:ext cx="3496745" cy="3856535"/>
          </a:xfrm>
          <a:prstGeom prst="rect">
            <a:avLst/>
          </a:prstGeom>
          <a:noFill/>
          <a:ln>
            <a:noFill/>
          </a:ln>
        </p:spPr>
      </p:pic>
      <p:sp>
        <p:nvSpPr>
          <p:cNvPr id="109" name="Google Shape;109;p18"/>
          <p:cNvSpPr txBox="1"/>
          <p:nvPr/>
        </p:nvSpPr>
        <p:spPr>
          <a:xfrm>
            <a:off x="4684089" y="2814756"/>
            <a:ext cx="7587840" cy="2405973"/>
          </a:xfrm>
          <a:prstGeom prst="rect">
            <a:avLst/>
          </a:prstGeom>
          <a:noFill/>
          <a:ln>
            <a:noFill/>
          </a:ln>
        </p:spPr>
        <p:txBody>
          <a:bodyPr spcFirstLastPara="1" wrap="square" lIns="130027" tIns="130027" rIns="130027" bIns="130027" anchor="t" anchorCtr="0">
            <a:noAutofit/>
          </a:bodyPr>
          <a:lstStyle/>
          <a:p>
            <a:pPr marL="0" indent="0" algn="ctr">
              <a:spcBef>
                <a:spcPts val="0"/>
              </a:spcBef>
              <a:buNone/>
            </a:pPr>
            <a:endParaRPr sz="1280" b="1" dirty="0">
              <a:solidFill>
                <a:srgbClr val="0F5895"/>
              </a:solidFill>
              <a:latin typeface="Proxima Nova"/>
              <a:ea typeface="Proxima Nova"/>
              <a:cs typeface="Proxima Nova"/>
              <a:sym typeface="Proxima Nova"/>
            </a:endParaRPr>
          </a:p>
          <a:p>
            <a:pPr marL="0" indent="0" algn="ctr">
              <a:spcBef>
                <a:spcPts val="0"/>
              </a:spcBef>
              <a:buNone/>
            </a:pPr>
            <a:r>
              <a:rPr lang="en" sz="3698" b="1" dirty="0">
                <a:solidFill>
                  <a:srgbClr val="024B90"/>
                </a:solidFill>
                <a:latin typeface="Open Sans"/>
                <a:ea typeface="Open Sans"/>
                <a:cs typeface="Open Sans"/>
                <a:sym typeface="Open Sans"/>
              </a:rPr>
              <a:t>Por favor, complete </a:t>
            </a:r>
            <a:r>
              <a:rPr lang="en" sz="3698" b="1" dirty="0" err="1">
                <a:solidFill>
                  <a:srgbClr val="024B90"/>
                </a:solidFill>
                <a:latin typeface="Open Sans"/>
                <a:ea typeface="Open Sans"/>
                <a:cs typeface="Open Sans"/>
                <a:sym typeface="Open Sans"/>
              </a:rPr>
              <a:t>esta</a:t>
            </a:r>
            <a:r>
              <a:rPr lang="en" sz="3698" b="1" dirty="0">
                <a:solidFill>
                  <a:srgbClr val="024B90"/>
                </a:solidFill>
                <a:latin typeface="Open Sans"/>
                <a:ea typeface="Open Sans"/>
                <a:cs typeface="Open Sans"/>
                <a:sym typeface="Open Sans"/>
              </a:rPr>
              <a:t> breve</a:t>
            </a:r>
            <a:endParaRPr sz="3698" b="1" dirty="0">
              <a:solidFill>
                <a:srgbClr val="024B90"/>
              </a:solidFill>
              <a:latin typeface="Open Sans"/>
              <a:ea typeface="Open Sans"/>
              <a:cs typeface="Open Sans"/>
              <a:sym typeface="Open Sans"/>
            </a:endParaRPr>
          </a:p>
          <a:p>
            <a:pPr marL="0" indent="0" algn="ctr">
              <a:spcBef>
                <a:spcPts val="0"/>
              </a:spcBef>
              <a:buNone/>
            </a:pPr>
            <a:r>
              <a:rPr lang="en" sz="3698" b="1" dirty="0" err="1">
                <a:solidFill>
                  <a:srgbClr val="024B90"/>
                </a:solidFill>
                <a:latin typeface="Open Sans"/>
                <a:ea typeface="Open Sans"/>
                <a:cs typeface="Open Sans"/>
                <a:sym typeface="Open Sans"/>
              </a:rPr>
              <a:t>evaluación</a:t>
            </a:r>
            <a:r>
              <a:rPr lang="en" sz="3698" b="1" dirty="0">
                <a:solidFill>
                  <a:srgbClr val="024B90"/>
                </a:solidFill>
                <a:latin typeface="Open Sans"/>
                <a:ea typeface="Open Sans"/>
                <a:cs typeface="Open Sans"/>
                <a:sym typeface="Open Sans"/>
              </a:rPr>
              <a:t>.</a:t>
            </a:r>
            <a:endParaRPr sz="3698" b="1" dirty="0">
              <a:solidFill>
                <a:srgbClr val="024B90"/>
              </a:solidFill>
              <a:latin typeface="Open Sans"/>
              <a:ea typeface="Open Sans"/>
              <a:cs typeface="Open Sans"/>
              <a:sym typeface="Open Sans"/>
            </a:endParaRPr>
          </a:p>
          <a:p>
            <a:pPr marL="0" indent="0" algn="ctr">
              <a:spcBef>
                <a:spcPts val="0"/>
              </a:spcBef>
              <a:buClr>
                <a:srgbClr val="000000"/>
              </a:buClr>
              <a:buSzPts val="2200"/>
              <a:buNone/>
            </a:pPr>
            <a:endParaRPr sz="4400" b="1" dirty="0">
              <a:solidFill>
                <a:srgbClr val="024B90"/>
              </a:solidFill>
              <a:latin typeface="Open Sans"/>
              <a:ea typeface="Open Sans"/>
              <a:cs typeface="Open Sans"/>
              <a:sym typeface="Open Sans"/>
            </a:endParaRPr>
          </a:p>
          <a:p>
            <a:pPr marL="0" indent="0" algn="ctr">
              <a:spcBef>
                <a:spcPts val="0"/>
              </a:spcBef>
              <a:buClr>
                <a:srgbClr val="000000"/>
              </a:buClr>
              <a:buSzPts val="2800"/>
              <a:buNone/>
            </a:pPr>
            <a:r>
              <a:rPr lang="en" sz="3129" b="1" dirty="0">
                <a:solidFill>
                  <a:srgbClr val="000000"/>
                </a:solidFill>
                <a:latin typeface="Poppins"/>
                <a:ea typeface="Poppins"/>
                <a:cs typeface="Poppins"/>
                <a:sym typeface="Poppins"/>
              </a:rPr>
              <a:t>¡</a:t>
            </a:r>
            <a:r>
              <a:rPr lang="en" sz="3129" b="1" dirty="0" err="1">
                <a:solidFill>
                  <a:srgbClr val="000000"/>
                </a:solidFill>
                <a:latin typeface="Poppins"/>
                <a:ea typeface="Poppins"/>
                <a:cs typeface="Poppins"/>
                <a:sym typeface="Poppins"/>
              </a:rPr>
              <a:t>Agradecemos</a:t>
            </a:r>
            <a:r>
              <a:rPr lang="en" sz="3129" b="1" dirty="0">
                <a:solidFill>
                  <a:srgbClr val="000000"/>
                </a:solidFill>
                <a:latin typeface="Poppins"/>
                <a:ea typeface="Poppins"/>
                <a:cs typeface="Poppins"/>
                <a:sym typeface="Poppins"/>
              </a:rPr>
              <a:t> sus </a:t>
            </a:r>
            <a:r>
              <a:rPr lang="en" sz="3129" b="1" dirty="0" err="1">
                <a:solidFill>
                  <a:srgbClr val="000000"/>
                </a:solidFill>
                <a:latin typeface="Poppins"/>
                <a:ea typeface="Poppins"/>
                <a:cs typeface="Poppins"/>
                <a:sym typeface="Poppins"/>
              </a:rPr>
              <a:t>comentarios</a:t>
            </a:r>
            <a:r>
              <a:rPr lang="en" sz="3129" b="1" dirty="0">
                <a:solidFill>
                  <a:srgbClr val="000000"/>
                </a:solidFill>
                <a:latin typeface="Poppins"/>
                <a:ea typeface="Poppins"/>
                <a:cs typeface="Poppins"/>
                <a:sym typeface="Poppins"/>
              </a:rPr>
              <a:t>!</a:t>
            </a:r>
            <a:endParaRPr sz="1280" b="1" dirty="0">
              <a:solidFill>
                <a:srgbClr val="000000"/>
              </a:solidFill>
              <a:latin typeface="Poppins"/>
              <a:ea typeface="Poppins"/>
              <a:cs typeface="Poppins"/>
              <a:sym typeface="Poppins"/>
            </a:endParaRPr>
          </a:p>
          <a:p>
            <a:pPr marL="0" indent="0">
              <a:lnSpc>
                <a:spcPct val="115000"/>
              </a:lnSpc>
              <a:spcBef>
                <a:spcPts val="3413"/>
              </a:spcBef>
              <a:buNone/>
            </a:pPr>
            <a:r>
              <a:rPr lang="en" sz="2133" dirty="0">
                <a:solidFill>
                  <a:srgbClr val="0C0C0C"/>
                </a:solidFill>
                <a:latin typeface="Poppins"/>
                <a:ea typeface="Poppins"/>
                <a:cs typeface="Poppins"/>
                <a:sym typeface="Poppins"/>
              </a:rPr>
              <a:t> </a:t>
            </a:r>
            <a:endParaRPr sz="711" dirty="0">
              <a:solidFill>
                <a:srgbClr val="0C0C0C"/>
              </a:solidFill>
              <a:latin typeface="Poppins"/>
              <a:ea typeface="Poppins"/>
              <a:cs typeface="Poppins"/>
              <a:sym typeface="Poppins"/>
            </a:endParaRPr>
          </a:p>
          <a:p>
            <a:pPr marL="0" indent="0" algn="ctr">
              <a:lnSpc>
                <a:spcPct val="115000"/>
              </a:lnSpc>
              <a:spcBef>
                <a:spcPts val="0"/>
              </a:spcBef>
              <a:buNone/>
            </a:pPr>
            <a:endParaRPr sz="2133" i="1" dirty="0">
              <a:solidFill>
                <a:srgbClr val="0F5895"/>
              </a:solidFill>
              <a:latin typeface="Proxima Nova"/>
              <a:ea typeface="Proxima Nova"/>
              <a:cs typeface="Proxima Nova"/>
              <a:sym typeface="Proxima Nova"/>
            </a:endParaRPr>
          </a:p>
        </p:txBody>
      </p:sp>
      <p:sp>
        <p:nvSpPr>
          <p:cNvPr id="110" name="Google Shape;110;p18"/>
          <p:cNvSpPr txBox="1"/>
          <p:nvPr/>
        </p:nvSpPr>
        <p:spPr>
          <a:xfrm>
            <a:off x="4894827" y="5507591"/>
            <a:ext cx="7213689" cy="2161067"/>
          </a:xfrm>
          <a:prstGeom prst="rect">
            <a:avLst/>
          </a:prstGeom>
          <a:noFill/>
          <a:ln>
            <a:noFill/>
          </a:ln>
        </p:spPr>
        <p:txBody>
          <a:bodyPr spcFirstLastPara="1" wrap="square" lIns="130027" tIns="130027" rIns="130027" bIns="130027" anchor="t" anchorCtr="0">
            <a:noAutofit/>
          </a:bodyPr>
          <a:lstStyle/>
          <a:p>
            <a:pPr marL="0" indent="0" algn="ctr">
              <a:spcBef>
                <a:spcPts val="0"/>
              </a:spcBef>
              <a:buNone/>
            </a:pPr>
            <a:r>
              <a:rPr lang="en" sz="2400" dirty="0">
                <a:solidFill>
                  <a:srgbClr val="000000"/>
                </a:solidFill>
                <a:latin typeface="Helvetica Neue"/>
                <a:ea typeface="Helvetica Neue"/>
                <a:cs typeface="Helvetica Neue"/>
                <a:sym typeface="Helvetica Neue"/>
              </a:rPr>
              <a:t>Las </a:t>
            </a:r>
            <a:r>
              <a:rPr lang="en" sz="2400" dirty="0" err="1">
                <a:solidFill>
                  <a:srgbClr val="000000"/>
                </a:solidFill>
                <a:latin typeface="Helvetica Neue"/>
                <a:ea typeface="Helvetica Neue"/>
                <a:cs typeface="Helvetica Neue"/>
                <a:sym typeface="Helvetica Neue"/>
              </a:rPr>
              <a:t>respuestas</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recibidas</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en</a:t>
            </a:r>
            <a:r>
              <a:rPr lang="en" sz="2400" dirty="0">
                <a:solidFill>
                  <a:srgbClr val="000000"/>
                </a:solidFill>
                <a:latin typeface="Helvetica Neue"/>
                <a:ea typeface="Helvetica Neue"/>
                <a:cs typeface="Helvetica Neue"/>
                <a:sym typeface="Helvetica Neue"/>
              </a:rPr>
              <a:t> un </a:t>
            </a:r>
            <a:r>
              <a:rPr lang="en" sz="2400" dirty="0" err="1">
                <a:solidFill>
                  <a:srgbClr val="000000"/>
                </a:solidFill>
                <a:latin typeface="Helvetica Neue"/>
                <a:ea typeface="Helvetica Neue"/>
                <a:cs typeface="Helvetica Neue"/>
                <a:sym typeface="Helvetica Neue"/>
              </a:rPr>
              <a:t>plazo</a:t>
            </a:r>
            <a:r>
              <a:rPr lang="en" sz="2400" dirty="0">
                <a:solidFill>
                  <a:srgbClr val="000000"/>
                </a:solidFill>
                <a:latin typeface="Helvetica Neue"/>
                <a:ea typeface="Helvetica Neue"/>
                <a:cs typeface="Helvetica Neue"/>
                <a:sym typeface="Helvetica Neue"/>
              </a:rPr>
              <a:t> de 24 horas </a:t>
            </a:r>
            <a:r>
              <a:rPr lang="en" sz="2400" dirty="0" err="1">
                <a:solidFill>
                  <a:srgbClr val="000000"/>
                </a:solidFill>
                <a:latin typeface="Helvetica Neue"/>
                <a:ea typeface="Helvetica Neue"/>
                <a:cs typeface="Helvetica Neue"/>
                <a:sym typeface="Helvetica Neue"/>
              </a:rPr>
              <a:t>tras</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este</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seminario</a:t>
            </a:r>
            <a:r>
              <a:rPr lang="en" sz="2400" dirty="0">
                <a:solidFill>
                  <a:srgbClr val="000000"/>
                </a:solidFill>
                <a:latin typeface="Helvetica Neue"/>
                <a:ea typeface="Helvetica Neue"/>
                <a:cs typeface="Helvetica Neue"/>
                <a:sym typeface="Helvetica Neue"/>
              </a:rPr>
              <a:t> web </a:t>
            </a:r>
            <a:r>
              <a:rPr lang="en" sz="2400" dirty="0" err="1">
                <a:solidFill>
                  <a:srgbClr val="000000"/>
                </a:solidFill>
                <a:latin typeface="Helvetica Neue"/>
                <a:ea typeface="Helvetica Neue"/>
                <a:cs typeface="Helvetica Neue"/>
                <a:sym typeface="Helvetica Neue"/>
              </a:rPr>
              <a:t>participarán</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en</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el</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sorteo</a:t>
            </a:r>
            <a:r>
              <a:rPr lang="en" sz="2400" dirty="0">
                <a:solidFill>
                  <a:srgbClr val="000000"/>
                </a:solidFill>
                <a:latin typeface="Helvetica Neue"/>
                <a:ea typeface="Helvetica Neue"/>
                <a:cs typeface="Helvetica Neue"/>
                <a:sym typeface="Helvetica Neue"/>
              </a:rPr>
              <a:t> del </a:t>
            </a:r>
            <a:r>
              <a:rPr lang="en" sz="2400" dirty="0" err="1">
                <a:solidFill>
                  <a:srgbClr val="000000"/>
                </a:solidFill>
                <a:latin typeface="Helvetica Neue"/>
                <a:ea typeface="Helvetica Neue"/>
                <a:cs typeface="Helvetica Neue"/>
                <a:sym typeface="Helvetica Neue"/>
              </a:rPr>
              <a:t>premio</a:t>
            </a:r>
            <a:r>
              <a:rPr lang="en" sz="2400" dirty="0">
                <a:solidFill>
                  <a:srgbClr val="000000"/>
                </a:solidFill>
                <a:latin typeface="Helvetica Neue"/>
                <a:ea typeface="Helvetica Neue"/>
                <a:cs typeface="Helvetica Neue"/>
                <a:sym typeface="Helvetica Neue"/>
              </a:rPr>
              <a:t>.</a:t>
            </a:r>
            <a:endParaRPr sz="2400" dirty="0">
              <a:solidFill>
                <a:srgbClr val="000000"/>
              </a:solidFill>
              <a:latin typeface="Helvetica Neue"/>
              <a:ea typeface="Helvetica Neue"/>
              <a:cs typeface="Helvetica Neue"/>
              <a:sym typeface="Helvetica Neue"/>
            </a:endParaRPr>
          </a:p>
          <a:p>
            <a:pPr marL="0" indent="0" algn="ctr">
              <a:spcBef>
                <a:spcPts val="0"/>
              </a:spcBef>
              <a:buNone/>
            </a:pPr>
            <a:endParaRPr sz="2400" dirty="0">
              <a:solidFill>
                <a:srgbClr val="000000"/>
              </a:solidFill>
              <a:latin typeface="Helvetica Neue"/>
              <a:ea typeface="Helvetica Neue"/>
              <a:cs typeface="Helvetica Neue"/>
              <a:sym typeface="Helvetica Neue"/>
            </a:endParaRPr>
          </a:p>
          <a:p>
            <a:pPr marL="0" indent="0" algn="ctr">
              <a:spcBef>
                <a:spcPts val="0"/>
              </a:spcBef>
              <a:buNone/>
            </a:pPr>
            <a:r>
              <a:rPr lang="en" sz="2400" dirty="0">
                <a:solidFill>
                  <a:srgbClr val="000000"/>
                </a:solidFill>
                <a:latin typeface="Helvetica Neue"/>
                <a:ea typeface="Helvetica Neue"/>
                <a:cs typeface="Helvetica Neue"/>
                <a:sym typeface="Helvetica Neue"/>
              </a:rPr>
              <a:t>Se </a:t>
            </a:r>
            <a:r>
              <a:rPr lang="en" sz="2400" dirty="0" err="1">
                <a:solidFill>
                  <a:srgbClr val="000000"/>
                </a:solidFill>
                <a:latin typeface="Helvetica Neue"/>
                <a:ea typeface="Helvetica Neue"/>
                <a:cs typeface="Helvetica Neue"/>
                <a:sym typeface="Helvetica Neue"/>
              </a:rPr>
              <a:t>seleccionará</a:t>
            </a:r>
            <a:r>
              <a:rPr lang="en" sz="2400" dirty="0">
                <a:solidFill>
                  <a:srgbClr val="000000"/>
                </a:solidFill>
                <a:latin typeface="Helvetica Neue"/>
                <a:ea typeface="Helvetica Neue"/>
                <a:cs typeface="Helvetica Neue"/>
                <a:sym typeface="Helvetica Neue"/>
              </a:rPr>
              <a:t> a </a:t>
            </a:r>
            <a:r>
              <a:rPr lang="en" sz="2400" dirty="0" err="1">
                <a:solidFill>
                  <a:srgbClr val="000000"/>
                </a:solidFill>
                <a:latin typeface="Helvetica Neue"/>
                <a:ea typeface="Helvetica Neue"/>
                <a:cs typeface="Helvetica Neue"/>
                <a:sym typeface="Helvetica Neue"/>
              </a:rPr>
              <a:t>tres</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ganadores</a:t>
            </a:r>
            <a:r>
              <a:rPr lang="en" sz="2400" dirty="0">
                <a:solidFill>
                  <a:srgbClr val="000000"/>
                </a:solidFill>
                <a:latin typeface="Helvetica Neue"/>
                <a:ea typeface="Helvetica Neue"/>
                <a:cs typeface="Helvetica Neue"/>
                <a:sym typeface="Helvetica Neue"/>
              </a:rPr>
              <a:t> al azar y se les </a:t>
            </a:r>
            <a:r>
              <a:rPr lang="en" sz="2400" dirty="0" err="1">
                <a:solidFill>
                  <a:srgbClr val="000000"/>
                </a:solidFill>
                <a:latin typeface="Helvetica Neue"/>
                <a:ea typeface="Helvetica Neue"/>
                <a:cs typeface="Helvetica Neue"/>
                <a:sym typeface="Helvetica Neue"/>
              </a:rPr>
              <a:t>contactará</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por</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correo</a:t>
            </a:r>
            <a:r>
              <a:rPr lang="en" sz="2400" dirty="0">
                <a:solidFill>
                  <a:srgbClr val="000000"/>
                </a:solidFill>
                <a:latin typeface="Helvetica Neue"/>
                <a:ea typeface="Helvetica Neue"/>
                <a:cs typeface="Helvetica Neue"/>
                <a:sym typeface="Helvetica Neue"/>
              </a:rPr>
              <a:t> </a:t>
            </a:r>
            <a:r>
              <a:rPr lang="en" sz="2400" dirty="0" err="1">
                <a:solidFill>
                  <a:srgbClr val="000000"/>
                </a:solidFill>
                <a:latin typeface="Helvetica Neue"/>
                <a:ea typeface="Helvetica Neue"/>
                <a:cs typeface="Helvetica Neue"/>
                <a:sym typeface="Helvetica Neue"/>
              </a:rPr>
              <a:t>electrónico</a:t>
            </a:r>
            <a:r>
              <a:rPr lang="en" sz="2400" dirty="0">
                <a:solidFill>
                  <a:srgbClr val="000000"/>
                </a:solidFill>
                <a:latin typeface="Helvetica Neue"/>
                <a:ea typeface="Helvetica Neue"/>
                <a:cs typeface="Helvetica Neue"/>
                <a:sym typeface="Helvetica Neue"/>
              </a:rPr>
              <a:t> y </a:t>
            </a:r>
            <a:r>
              <a:rPr lang="en" sz="2400" dirty="0" err="1">
                <a:solidFill>
                  <a:srgbClr val="000000"/>
                </a:solidFill>
                <a:latin typeface="Helvetica Neue"/>
                <a:ea typeface="Helvetica Neue"/>
                <a:cs typeface="Helvetica Neue"/>
                <a:sym typeface="Helvetica Neue"/>
              </a:rPr>
              <a:t>teléfono</a:t>
            </a:r>
            <a:r>
              <a:rPr lang="en" sz="2400" dirty="0">
                <a:solidFill>
                  <a:srgbClr val="000000"/>
                </a:solidFill>
                <a:latin typeface="Helvetica Neue"/>
                <a:ea typeface="Helvetica Neue"/>
                <a:cs typeface="Helvetica Neue"/>
                <a:sym typeface="Helvetica Neue"/>
              </a:rPr>
              <a:t>.</a:t>
            </a:r>
            <a:endParaRPr sz="2400" dirty="0">
              <a:solidFill>
                <a:srgbClr val="000000"/>
              </a:solidFill>
              <a:latin typeface="Helvetica Neue"/>
              <a:ea typeface="Helvetica Neue"/>
              <a:cs typeface="Helvetica Neue"/>
              <a:sym typeface="Helvetica Neue"/>
            </a:endParaRPr>
          </a:p>
        </p:txBody>
      </p:sp>
      <p:sp>
        <p:nvSpPr>
          <p:cNvPr id="111" name="Google Shape;111;p18"/>
          <p:cNvSpPr txBox="1"/>
          <p:nvPr/>
        </p:nvSpPr>
        <p:spPr>
          <a:xfrm>
            <a:off x="676764" y="2957547"/>
            <a:ext cx="3496960" cy="1272320"/>
          </a:xfrm>
          <a:prstGeom prst="rect">
            <a:avLst/>
          </a:prstGeom>
          <a:solidFill>
            <a:srgbClr val="FEEBCF"/>
          </a:solidFill>
          <a:ln>
            <a:noFill/>
          </a:ln>
        </p:spPr>
        <p:txBody>
          <a:bodyPr spcFirstLastPara="1" wrap="square" lIns="130027" tIns="130027" rIns="130027" bIns="130027" anchor="t" anchorCtr="0">
            <a:noAutofit/>
          </a:bodyPr>
          <a:lstStyle/>
          <a:p>
            <a:pPr marL="0" indent="0" algn="ctr">
              <a:spcBef>
                <a:spcPts val="0"/>
              </a:spcBef>
              <a:buNone/>
            </a:pPr>
            <a:r>
              <a:rPr lang="en" sz="2276" b="1">
                <a:solidFill>
                  <a:srgbClr val="024B90"/>
                </a:solidFill>
                <a:latin typeface="Open Sans"/>
                <a:ea typeface="Open Sans"/>
                <a:cs typeface="Open Sans"/>
                <a:sym typeface="Open Sans"/>
              </a:rPr>
              <a:t>¡Participa para la oportunidad de </a:t>
            </a:r>
            <a:endParaRPr sz="2276" b="1">
              <a:solidFill>
                <a:srgbClr val="024B90"/>
              </a:solidFill>
              <a:latin typeface="Open Sans"/>
              <a:ea typeface="Open Sans"/>
              <a:cs typeface="Open Sans"/>
              <a:sym typeface="Open Sans"/>
            </a:endParaRPr>
          </a:p>
          <a:p>
            <a:pPr marL="0" indent="0" algn="ctr">
              <a:spcBef>
                <a:spcPts val="0"/>
              </a:spcBef>
              <a:buClr>
                <a:schemeClr val="dk1"/>
              </a:buClr>
              <a:buSzPts val="1100"/>
              <a:buNone/>
            </a:pPr>
            <a:r>
              <a:rPr lang="en" sz="2276" b="1">
                <a:solidFill>
                  <a:srgbClr val="024B90"/>
                </a:solidFill>
                <a:latin typeface="Open Sans"/>
                <a:ea typeface="Open Sans"/>
                <a:cs typeface="Open Sans"/>
                <a:sym typeface="Open Sans"/>
              </a:rPr>
              <a:t>ganar $50!</a:t>
            </a:r>
            <a:endParaRPr sz="2276" b="1">
              <a:solidFill>
                <a:srgbClr val="024B90"/>
              </a:solidFill>
              <a:latin typeface="Open Sans"/>
              <a:ea typeface="Open Sans"/>
              <a:cs typeface="Open Sans"/>
              <a:sym typeface="Open Sans"/>
            </a:endParaRPr>
          </a:p>
        </p:txBody>
      </p:sp>
      <p:sp>
        <p:nvSpPr>
          <p:cNvPr id="112" name="Google Shape;112;p18"/>
          <p:cNvSpPr txBox="1"/>
          <p:nvPr/>
        </p:nvSpPr>
        <p:spPr>
          <a:xfrm>
            <a:off x="676551" y="6903644"/>
            <a:ext cx="3496960" cy="1057707"/>
          </a:xfrm>
          <a:prstGeom prst="rect">
            <a:avLst/>
          </a:prstGeom>
          <a:solidFill>
            <a:srgbClr val="FEEBCF"/>
          </a:solidFill>
          <a:ln>
            <a:noFill/>
          </a:ln>
        </p:spPr>
        <p:txBody>
          <a:bodyPr spcFirstLastPara="1" wrap="square" lIns="130027" tIns="130027" rIns="130027" bIns="130027" anchor="t" anchorCtr="0">
            <a:noAutofit/>
          </a:bodyPr>
          <a:lstStyle/>
          <a:p>
            <a:pPr marL="0" indent="0" algn="ctr">
              <a:spcBef>
                <a:spcPts val="0"/>
              </a:spcBef>
              <a:buNone/>
            </a:pPr>
            <a:r>
              <a:rPr lang="en" sz="2276" b="1">
                <a:solidFill>
                  <a:srgbClr val="024B90"/>
                </a:solidFill>
                <a:latin typeface="Open Sans"/>
                <a:ea typeface="Open Sans"/>
                <a:cs typeface="Open Sans"/>
                <a:sym typeface="Open Sans"/>
              </a:rPr>
              <a:t>¡3 ganadoras serán seleccionadas al azar!</a:t>
            </a:r>
            <a:endParaRPr sz="2276" b="1">
              <a:solidFill>
                <a:srgbClr val="024B90"/>
              </a:solidFill>
              <a:latin typeface="Open Sans"/>
              <a:ea typeface="Open Sans"/>
              <a:cs typeface="Open Sans"/>
              <a:sym typeface="Open Sans"/>
            </a:endParaRPr>
          </a:p>
          <a:p>
            <a:pPr marL="0" indent="0" algn="ctr">
              <a:spcBef>
                <a:spcPts val="0"/>
              </a:spcBef>
              <a:buNone/>
            </a:pPr>
            <a:endParaRPr sz="2276" b="1">
              <a:solidFill>
                <a:srgbClr val="024B90"/>
              </a:solidFill>
              <a:latin typeface="Open Sans"/>
              <a:ea typeface="Open Sans"/>
              <a:cs typeface="Open Sans"/>
              <a:sym typeface="Open San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FAEF6-0A3F-63DA-DDB5-1CBDAC5E0976}"/>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F593704E-E5C1-3106-7AE8-4C56C540B684}"/>
              </a:ext>
            </a:extLst>
          </p:cNvPr>
          <p:cNvSpPr txBox="1">
            <a:spLocks noGrp="1"/>
          </p:cNvSpPr>
          <p:nvPr>
            <p:ph type="title"/>
          </p:nvPr>
        </p:nvSpPr>
        <p:spPr>
          <a:xfrm>
            <a:off x="1263650" y="3679444"/>
            <a:ext cx="10477500" cy="2108200"/>
          </a:xfrm>
          <a:prstGeom prst="rect">
            <a:avLst/>
          </a:prstGeom>
        </p:spPr>
        <p:txBody>
          <a:bodyPr>
            <a:normAutofit/>
          </a:bodyPr>
          <a:lstStyle/>
          <a:p>
            <a:r>
              <a:rPr lang="en-US" dirty="0"/>
              <a:t>¿</a:t>
            </a:r>
            <a:r>
              <a:rPr lang="en-US" dirty="0" err="1"/>
              <a:t>Preguntas</a:t>
            </a:r>
            <a:r>
              <a:rPr lang="en-US" dirty="0"/>
              <a:t>?</a:t>
            </a:r>
            <a:endParaRPr dirty="0"/>
          </a:p>
        </p:txBody>
      </p:sp>
    </p:spTree>
    <p:extLst>
      <p:ext uri="{BB962C8B-B14F-4D97-AF65-F5344CB8AC3E}">
        <p14:creationId xmlns:p14="http://schemas.microsoft.com/office/powerpoint/2010/main" val="1772965746"/>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A78BE-CE01-73A9-DA66-9DBD0888DE8A}"/>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18E4FCC3-DA52-8A77-026B-4E110355E234}"/>
              </a:ext>
            </a:extLst>
          </p:cNvPr>
          <p:cNvSpPr txBox="1">
            <a:spLocks noGrp="1"/>
          </p:cNvSpPr>
          <p:nvPr>
            <p:ph type="title"/>
          </p:nvPr>
        </p:nvSpPr>
        <p:spPr>
          <a:prstGeom prst="rect">
            <a:avLst/>
          </a:prstGeom>
        </p:spPr>
        <p:txBody>
          <a:bodyPr>
            <a:normAutofit/>
          </a:bodyPr>
          <a:lstStyle/>
          <a:p>
            <a:r>
              <a:rPr lang="en-ZW" dirty="0" err="1">
                <a:solidFill>
                  <a:schemeClr val="bg1"/>
                </a:solidFill>
                <a:latin typeface="Georgia" panose="02040502050405020303" pitchFamily="18" charset="0"/>
              </a:rPr>
              <a:t>Introducciones</a:t>
            </a:r>
            <a:endParaRPr dirty="0">
              <a:solidFill>
                <a:schemeClr val="bg1"/>
              </a:solidFill>
              <a:latin typeface="Georgia" panose="02040502050405020303" pitchFamily="18" charset="0"/>
            </a:endParaRPr>
          </a:p>
        </p:txBody>
      </p:sp>
      <p:sp>
        <p:nvSpPr>
          <p:cNvPr id="113" name="Master Slide 3">
            <a:extLst>
              <a:ext uri="{FF2B5EF4-FFF2-40B4-BE49-F238E27FC236}">
                <a16:creationId xmlns:a16="http://schemas.microsoft.com/office/drawing/2014/main" id="{E20A7AC0-5BB0-63E4-D052-11813C4841C0}"/>
              </a:ext>
            </a:extLst>
          </p:cNvPr>
          <p:cNvSpPr txBox="1">
            <a:spLocks noGrp="1"/>
          </p:cNvSpPr>
          <p:nvPr>
            <p:ph type="body" idx="1"/>
          </p:nvPr>
        </p:nvSpPr>
        <p:spPr>
          <a:prstGeom prst="rect">
            <a:avLst/>
          </a:prstGeom>
        </p:spPr>
        <p:txBody>
          <a:bodyPr>
            <a:normAutofit/>
          </a:bodyPr>
          <a:lstStyle>
            <a:lvl1pPr defTabSz="280415"/>
          </a:lstStyle>
          <a:p>
            <a:pPr marL="0" indent="0">
              <a:buNone/>
            </a:pPr>
            <a:r>
              <a:rPr lang="es-ES" sz="3200" dirty="0"/>
              <a:t>Public Counsel es un bufete de abogados sin ánimo de lucro que ofrece asistencia legal gratuita a pequeños empresarios y organizaciones sin ánimo de lucro, incluidos proveedores de cuidado infantil.</a:t>
            </a:r>
          </a:p>
          <a:p>
            <a:pPr marL="0" indent="0">
              <a:buNone/>
            </a:pPr>
            <a:r>
              <a:rPr lang="es-ES" sz="3200" dirty="0"/>
              <a:t>Andrea </a:t>
            </a:r>
            <a:r>
              <a:rPr lang="es-ES" sz="3200" dirty="0" err="1"/>
              <a:t>Fernandez</a:t>
            </a:r>
            <a:r>
              <a:rPr lang="es-ES" sz="3200" dirty="0"/>
              <a:t> Mendoza es el vicepresidente de Educación en la Academia Infantil de California, una organización sin ánimo de lucro que ofrece educación temprana gratuita y asequible a familias trabajadoras de bajos ingresos.</a:t>
            </a:r>
            <a:endParaRPr lang="en-US" sz="3200" dirty="0"/>
          </a:p>
        </p:txBody>
      </p:sp>
    </p:spTree>
    <p:extLst>
      <p:ext uri="{BB962C8B-B14F-4D97-AF65-F5344CB8AC3E}">
        <p14:creationId xmlns:p14="http://schemas.microsoft.com/office/powerpoint/2010/main" val="4167473864"/>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BEDB3-B184-F142-D4B0-DFBCD5B0EE3F}"/>
              </a:ext>
            </a:extLst>
          </p:cNvPr>
          <p:cNvSpPr>
            <a:spLocks noGrp="1"/>
          </p:cNvSpPr>
          <p:nvPr>
            <p:ph type="title"/>
          </p:nvPr>
        </p:nvSpPr>
        <p:spPr>
          <a:xfrm>
            <a:off x="820057" y="597392"/>
            <a:ext cx="11364686" cy="1185021"/>
          </a:xfrm>
        </p:spPr>
        <p:txBody>
          <a:bodyPr>
            <a:noAutofit/>
          </a:bodyPr>
          <a:lstStyle/>
          <a:p>
            <a:r>
              <a:rPr lang="en-US" sz="5400" dirty="0" err="1">
                <a:solidFill>
                  <a:srgbClr val="0070C0"/>
                </a:solidFill>
                <a:latin typeface="Georgia" panose="02040502050405020303" pitchFamily="18" charset="0"/>
              </a:rPr>
              <a:t>Resumen</a:t>
            </a:r>
            <a:endParaRPr lang="en-US" sz="5400" dirty="0">
              <a:solidFill>
                <a:srgbClr val="0070C0"/>
              </a:solidFill>
              <a:latin typeface="Georgia" panose="02040502050405020303" pitchFamily="18" charset="0"/>
            </a:endParaRPr>
          </a:p>
        </p:txBody>
      </p:sp>
      <p:sp>
        <p:nvSpPr>
          <p:cNvPr id="10" name="Chapter Name, if relevant">
            <a:extLst>
              <a:ext uri="{FF2B5EF4-FFF2-40B4-BE49-F238E27FC236}">
                <a16:creationId xmlns:a16="http://schemas.microsoft.com/office/drawing/2014/main" id="{340DFDAB-408D-599B-BAAB-45FF6E441223}"/>
              </a:ext>
            </a:extLst>
          </p:cNvPr>
          <p:cNvSpPr>
            <a:spLocks noGrp="1"/>
          </p:cNvSpPr>
          <p:nvPr>
            <p:ph type="body" idx="21"/>
          </p:nvPr>
        </p:nvSpPr>
        <p:spPr>
          <a:xfrm>
            <a:off x="1016000" y="8817185"/>
            <a:ext cx="7007460" cy="893090"/>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lang="en-US" dirty="0"/>
          </a:p>
        </p:txBody>
      </p:sp>
      <p:sp>
        <p:nvSpPr>
          <p:cNvPr id="5" name="Text Placeholder 4">
            <a:extLst>
              <a:ext uri="{FF2B5EF4-FFF2-40B4-BE49-F238E27FC236}">
                <a16:creationId xmlns:a16="http://schemas.microsoft.com/office/drawing/2014/main" id="{985DAA5C-4019-5183-1243-223D15FF7BEE}"/>
              </a:ext>
            </a:extLst>
          </p:cNvPr>
          <p:cNvSpPr>
            <a:spLocks noGrp="1"/>
          </p:cNvSpPr>
          <p:nvPr>
            <p:ph type="body" idx="1"/>
          </p:nvPr>
        </p:nvSpPr>
        <p:spPr>
          <a:xfrm>
            <a:off x="1016000" y="2077274"/>
            <a:ext cx="10968050" cy="6154764"/>
          </a:xfrm>
        </p:spPr>
        <p:txBody>
          <a:bodyPr>
            <a:noAutofit/>
          </a:bodyPr>
          <a:lstStyle/>
          <a:p>
            <a:pPr marL="457200" indent="-457200">
              <a:spcBef>
                <a:spcPts val="0"/>
              </a:spcBef>
              <a:buFont typeface="Arial" panose="020B0604020202020204" pitchFamily="34" charset="0"/>
              <a:buChar char="•"/>
            </a:pPr>
            <a:r>
              <a:rPr lang="es-ES" sz="3200" dirty="0">
                <a:solidFill>
                  <a:srgbClr val="002060"/>
                </a:solidFill>
                <a:latin typeface="Georgia" panose="02040502050405020303" pitchFamily="18" charset="0"/>
                <a:cs typeface="Arial" panose="020B0604020202020204" pitchFamily="34" charset="0"/>
              </a:rPr>
              <a:t>Hoy vamos a tratar lo siguiente:
Antecedentes</a:t>
            </a:r>
          </a:p>
          <a:p>
            <a:pPr marL="457200" indent="-457200">
              <a:spcBef>
                <a:spcPts val="0"/>
              </a:spcBef>
              <a:buFont typeface="Arial" panose="020B0604020202020204" pitchFamily="34" charset="0"/>
              <a:buChar char="•"/>
            </a:pPr>
            <a:r>
              <a:rPr lang="es-ES" sz="3200" dirty="0">
                <a:solidFill>
                  <a:srgbClr val="002060"/>
                </a:solidFill>
                <a:latin typeface="Georgia" panose="02040502050405020303" pitchFamily="18" charset="0"/>
                <a:cs typeface="Arial" panose="020B0604020202020204" pitchFamily="34" charset="0"/>
              </a:rPr>
              <a:t>Resumen de AB 495
¿Quién está cubierto por la AB 495?
¿Qué exige la AB 495 de los proveedores de cuidado infantil?
Políticas Modelo
Qué hacer si hay agentes de inmigración en la puerta
Lista de verificación de cumplimiento
Conclusiones
Recursos
Preguntas y respuestas</a:t>
            </a:r>
            <a:endParaRPr lang="en-US" sz="3200" dirty="0">
              <a:solidFill>
                <a:srgbClr val="002060"/>
              </a:solidFill>
              <a:cs typeface="Arial" panose="020B0604020202020204" pitchFamily="34" charset="0"/>
            </a:endParaRPr>
          </a:p>
        </p:txBody>
      </p:sp>
    </p:spTree>
    <p:extLst>
      <p:ext uri="{BB962C8B-B14F-4D97-AF65-F5344CB8AC3E}">
        <p14:creationId xmlns:p14="http://schemas.microsoft.com/office/powerpoint/2010/main" val="120234491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CBEDB3-B184-F142-D4B0-DFBCD5B0EE3F}"/>
              </a:ext>
            </a:extLst>
          </p:cNvPr>
          <p:cNvSpPr>
            <a:spLocks noGrp="1"/>
          </p:cNvSpPr>
          <p:nvPr>
            <p:ph type="title"/>
          </p:nvPr>
        </p:nvSpPr>
        <p:spPr/>
        <p:txBody>
          <a:bodyPr/>
          <a:lstStyle/>
          <a:p>
            <a:r>
              <a:rPr lang="es-419" dirty="0"/>
              <a:t>E</a:t>
            </a:r>
            <a:r>
              <a:rPr lang="es-419" noProof="0" dirty="0"/>
              <a:t>enraizamiento (Grounding)</a:t>
            </a:r>
          </a:p>
        </p:txBody>
      </p:sp>
      <p:sp>
        <p:nvSpPr>
          <p:cNvPr id="3" name="Text Placeholder 2">
            <a:extLst>
              <a:ext uri="{FF2B5EF4-FFF2-40B4-BE49-F238E27FC236}">
                <a16:creationId xmlns:a16="http://schemas.microsoft.com/office/drawing/2014/main" id="{082847A1-A17C-E83B-3918-02A2D3B5BC94}"/>
              </a:ext>
            </a:extLst>
          </p:cNvPr>
          <p:cNvSpPr>
            <a:spLocks noGrp="1"/>
          </p:cNvSpPr>
          <p:nvPr>
            <p:ph type="body" idx="1"/>
          </p:nvPr>
        </p:nvSpPr>
        <p:spPr>
          <a:xfrm>
            <a:off x="1018376" y="2222417"/>
            <a:ext cx="6051895" cy="6154764"/>
          </a:xfrm>
        </p:spPr>
        <p:txBody>
          <a:bodyPr>
            <a:normAutofit fontScale="77500" lnSpcReduction="20000"/>
          </a:bodyPr>
          <a:lstStyle/>
          <a:p>
            <a:pPr>
              <a:lnSpc>
                <a:spcPct val="110000"/>
              </a:lnSpc>
              <a:spcBef>
                <a:spcPts val="1800"/>
              </a:spcBef>
              <a:buFont typeface="Wingdings" panose="05000000000000000000" pitchFamily="2" charset="2"/>
              <a:buChar char="v"/>
            </a:pPr>
            <a:r>
              <a:rPr lang="es-419" sz="2800" noProof="0" dirty="0">
                <a:solidFill>
                  <a:srgbClr val="002060"/>
                </a:solidFill>
              </a:rPr>
              <a:t>Mientras pasamos por el entrenamiento de hoy, queremos recordarles que su bienestar es importante. </a:t>
            </a:r>
          </a:p>
          <a:p>
            <a:pPr>
              <a:lnSpc>
                <a:spcPct val="110000"/>
              </a:lnSpc>
              <a:spcBef>
                <a:spcPts val="1800"/>
              </a:spcBef>
              <a:buFont typeface="Wingdings" panose="05000000000000000000" pitchFamily="2" charset="2"/>
              <a:buChar char="v"/>
            </a:pPr>
            <a:r>
              <a:rPr lang="es-419" sz="2800" dirty="0">
                <a:solidFill>
                  <a:srgbClr val="002060"/>
                </a:solidFill>
              </a:rPr>
              <a:t>Algunos de los temas que cubriremos -  como la amenaza de redadas, deportaciones, riesgos a su seguridad – pueden generar emociones fuertes, estrés, o memorias dolorosas.</a:t>
            </a:r>
            <a:r>
              <a:rPr lang="es-419" sz="2800" noProof="0" dirty="0">
                <a:solidFill>
                  <a:srgbClr val="002060"/>
                </a:solidFill>
              </a:rPr>
              <a:t> </a:t>
            </a:r>
          </a:p>
          <a:p>
            <a:pPr>
              <a:lnSpc>
                <a:spcPct val="110000"/>
              </a:lnSpc>
              <a:spcBef>
                <a:spcPts val="1800"/>
              </a:spcBef>
              <a:buFont typeface="Wingdings" panose="05000000000000000000" pitchFamily="2" charset="2"/>
              <a:buChar char="v"/>
            </a:pPr>
            <a:r>
              <a:rPr lang="es-419" sz="2800" noProof="0" dirty="0">
                <a:solidFill>
                  <a:srgbClr val="002060"/>
                </a:solidFill>
              </a:rPr>
              <a:t>Es totalmente normal sentirse abrumado, estresado, o tener miedo.</a:t>
            </a:r>
          </a:p>
          <a:p>
            <a:pPr>
              <a:lnSpc>
                <a:spcPct val="110000"/>
              </a:lnSpc>
              <a:spcBef>
                <a:spcPts val="1800"/>
              </a:spcBef>
              <a:buFont typeface="Wingdings" panose="05000000000000000000" pitchFamily="2" charset="2"/>
              <a:buChar char="v"/>
            </a:pPr>
            <a:r>
              <a:rPr lang="es-419" sz="2800" dirty="0">
                <a:solidFill>
                  <a:srgbClr val="002060"/>
                </a:solidFill>
              </a:rPr>
              <a:t>Cuídese, por favor – salga por un momento, estírese, tome agua, o respire a fondo.</a:t>
            </a:r>
            <a:r>
              <a:rPr lang="es-419" sz="2800" noProof="0" dirty="0">
                <a:solidFill>
                  <a:srgbClr val="002060"/>
                </a:solidFill>
              </a:rPr>
              <a:t> </a:t>
            </a:r>
          </a:p>
          <a:p>
            <a:pPr>
              <a:lnSpc>
                <a:spcPct val="110000"/>
              </a:lnSpc>
              <a:spcBef>
                <a:spcPts val="1800"/>
              </a:spcBef>
              <a:buFont typeface="Wingdings" panose="05000000000000000000" pitchFamily="2" charset="2"/>
              <a:buChar char="v"/>
            </a:pPr>
            <a:r>
              <a:rPr lang="es-419" sz="2800" noProof="0" dirty="0">
                <a:solidFill>
                  <a:srgbClr val="002060"/>
                </a:solidFill>
              </a:rPr>
              <a:t>Nuestra meta es apoyarlo – no estresarlo. No está solo.</a:t>
            </a:r>
          </a:p>
        </p:txBody>
      </p:sp>
      <p:pic>
        <p:nvPicPr>
          <p:cNvPr id="9" name="Picture 8">
            <a:extLst>
              <a:ext uri="{FF2B5EF4-FFF2-40B4-BE49-F238E27FC236}">
                <a16:creationId xmlns:a16="http://schemas.microsoft.com/office/drawing/2014/main" id="{F2212854-F963-B9CC-E918-3289D72CEB21}"/>
              </a:ext>
            </a:extLst>
          </p:cNvPr>
          <p:cNvPicPr>
            <a:picLocks noChangeAspect="1"/>
          </p:cNvPicPr>
          <p:nvPr/>
        </p:nvPicPr>
        <p:blipFill>
          <a:blip r:embed="rId3"/>
          <a:srcRect l="4498" r="3111"/>
          <a:stretch>
            <a:fillRect/>
          </a:stretch>
        </p:blipFill>
        <p:spPr>
          <a:xfrm>
            <a:off x="7348766" y="2360302"/>
            <a:ext cx="5038762" cy="5754998"/>
          </a:xfrm>
          <a:prstGeom prst="rect">
            <a:avLst/>
          </a:prstGeom>
          <a:noFill/>
          <a:ln w="12700">
            <a:miter lim="400000"/>
          </a:ln>
        </p:spPr>
      </p:pic>
      <p:sp>
        <p:nvSpPr>
          <p:cNvPr id="10" name="Chapter Name, if relevant">
            <a:extLst>
              <a:ext uri="{FF2B5EF4-FFF2-40B4-BE49-F238E27FC236}">
                <a16:creationId xmlns:a16="http://schemas.microsoft.com/office/drawing/2014/main" id="{340DFDAB-408D-599B-BAAB-45FF6E441223}"/>
              </a:ext>
            </a:extLst>
          </p:cNvPr>
          <p:cNvSpPr>
            <a:spLocks noGrp="1"/>
          </p:cNvSpPr>
          <p:nvPr>
            <p:ph type="body" idx="21"/>
          </p:nvPr>
        </p:nvSpPr>
        <p:spPr>
          <a:xfrm>
            <a:off x="1016000" y="8817185"/>
            <a:ext cx="7007460" cy="893090"/>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lstStyle>
            <a:lvl1pPr marL="0" indent="0">
              <a:spcBef>
                <a:spcPts val="800"/>
              </a:spcBef>
              <a:buClr>
                <a:srgbClr val="006ED0"/>
              </a:buClr>
              <a:buSzTx/>
              <a:buFont typeface="Zapf Dingbats"/>
              <a:buNone/>
              <a:defRPr sz="2400" i="1">
                <a:solidFill>
                  <a:srgbClr val="006ED0"/>
                </a:solidFill>
              </a:defRPr>
            </a:lvl1pPr>
          </a:lstStyle>
          <a:p>
            <a:endParaRPr lang="es-419" noProof="0" dirty="0"/>
          </a:p>
        </p:txBody>
      </p:sp>
    </p:spTree>
    <p:extLst>
      <p:ext uri="{BB962C8B-B14F-4D97-AF65-F5344CB8AC3E}">
        <p14:creationId xmlns:p14="http://schemas.microsoft.com/office/powerpoint/2010/main" val="1845757695"/>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93B3C06-E5A8-294A-5CA8-8A1B4743B402}"/>
              </a:ext>
            </a:extLst>
          </p:cNvPr>
          <p:cNvSpPr/>
          <p:nvPr/>
        </p:nvSpPr>
        <p:spPr>
          <a:xfrm>
            <a:off x="8368496" y="2986268"/>
            <a:ext cx="3803547" cy="5162309"/>
          </a:xfrm>
          <a:prstGeom prst="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s-419" sz="4000" b="0" i="0" u="none" strike="noStrike" cap="none" spc="0" normalizeH="0" baseline="0" noProof="0" dirty="0">
              <a:ln>
                <a:noFill/>
              </a:ln>
              <a:solidFill>
                <a:srgbClr val="3A99FE"/>
              </a:solidFill>
              <a:effectLst/>
              <a:uFillTx/>
              <a:latin typeface="Georgia" panose="02040502050405020303" pitchFamily="18" charset="0"/>
              <a:sym typeface="Helvetica"/>
            </a:endParaRPr>
          </a:p>
        </p:txBody>
      </p:sp>
      <p:sp>
        <p:nvSpPr>
          <p:cNvPr id="7" name="Rectangle 6">
            <a:extLst>
              <a:ext uri="{FF2B5EF4-FFF2-40B4-BE49-F238E27FC236}">
                <a16:creationId xmlns:a16="http://schemas.microsoft.com/office/drawing/2014/main" id="{EFF7653E-ED46-7C08-9363-41AA50019D69}"/>
              </a:ext>
            </a:extLst>
          </p:cNvPr>
          <p:cNvSpPr/>
          <p:nvPr/>
        </p:nvSpPr>
        <p:spPr>
          <a:xfrm>
            <a:off x="832756" y="2986268"/>
            <a:ext cx="3803547" cy="3703900"/>
          </a:xfrm>
          <a:prstGeom prst="rect">
            <a:avLst/>
          </a:prstGeom>
          <a:solidFill>
            <a:schemeClr val="accent3">
              <a:lumMod val="20000"/>
              <a:lumOff val="80000"/>
            </a:schemeClr>
          </a:solidFill>
          <a:ln>
            <a:noFill/>
          </a:ln>
        </p:spPr>
        <p:style>
          <a:lnRef idx="0">
            <a:scrgbClr r="0" g="0" b="0"/>
          </a:lnRef>
          <a:fillRef idx="0">
            <a:scrgbClr r="0" g="0" b="0"/>
          </a:fillRef>
          <a:effectRef idx="0">
            <a:scrgbClr r="0" g="0" b="0"/>
          </a:effectRef>
          <a:fontRef idx="minor">
            <a:schemeClr val="lt1"/>
          </a:fontRef>
        </p:style>
        <p:txBody>
          <a:bodyPr rot="0" spcFirstLastPara="1" vertOverflow="overflow" horzOverflow="overflow" vert="horz" wrap="square" lIns="50800" tIns="50800" rIns="50800" bIns="50800" numCol="1" spcCol="38100" rtlCol="0" anchor="ctr">
            <a:spAutoFit/>
          </a:bodyPr>
          <a:lstStyle/>
          <a:p>
            <a: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pPr>
            <a:endParaRPr kumimoji="0" lang="es-419" sz="4000" b="0" i="0" u="none" strike="noStrike" cap="none" spc="0" normalizeH="0" baseline="0" noProof="0" dirty="0">
              <a:ln>
                <a:noFill/>
              </a:ln>
              <a:solidFill>
                <a:srgbClr val="3A99FE"/>
              </a:solidFill>
              <a:effectLst/>
              <a:uFillTx/>
              <a:latin typeface="Georgia" panose="02040502050405020303" pitchFamily="18" charset="0"/>
              <a:sym typeface="Helvetica"/>
            </a:endParaRPr>
          </a:p>
        </p:txBody>
      </p:sp>
      <p:sp>
        <p:nvSpPr>
          <p:cNvPr id="2" name="Title 1">
            <a:extLst>
              <a:ext uri="{FF2B5EF4-FFF2-40B4-BE49-F238E27FC236}">
                <a16:creationId xmlns:a16="http://schemas.microsoft.com/office/drawing/2014/main" id="{5907DCD1-AB60-8C1B-9099-AF8A72033053}"/>
              </a:ext>
            </a:extLst>
          </p:cNvPr>
          <p:cNvSpPr>
            <a:spLocks noGrp="1"/>
          </p:cNvSpPr>
          <p:nvPr>
            <p:ph type="title"/>
          </p:nvPr>
        </p:nvSpPr>
        <p:spPr>
          <a:xfrm>
            <a:off x="639882" y="448704"/>
            <a:ext cx="11725036" cy="1185021"/>
          </a:xfrm>
        </p:spPr>
        <p:txBody>
          <a:bodyPr>
            <a:noAutofit/>
          </a:bodyPr>
          <a:lstStyle/>
          <a:p>
            <a:r>
              <a:rPr lang="es-419" sz="5400" noProof="0" dirty="0"/>
              <a:t>Movimientos ligeros </a:t>
            </a:r>
            <a:r>
              <a:rPr lang="es-419" sz="5400" dirty="0"/>
              <a:t>p</a:t>
            </a:r>
            <a:r>
              <a:rPr lang="es-419" sz="5400" noProof="0" dirty="0"/>
              <a:t>ara </a:t>
            </a:r>
            <a:r>
              <a:rPr lang="es-419" sz="5400" dirty="0"/>
              <a:t>s</a:t>
            </a:r>
            <a:r>
              <a:rPr lang="es-419" sz="5400" noProof="0" dirty="0"/>
              <a:t>oltar la tensión</a:t>
            </a:r>
          </a:p>
        </p:txBody>
      </p:sp>
      <p:sp>
        <p:nvSpPr>
          <p:cNvPr id="3" name="Text Placeholder 2">
            <a:extLst>
              <a:ext uri="{FF2B5EF4-FFF2-40B4-BE49-F238E27FC236}">
                <a16:creationId xmlns:a16="http://schemas.microsoft.com/office/drawing/2014/main" id="{474D8C6D-5E58-7221-9F1D-80E072DE0418}"/>
              </a:ext>
            </a:extLst>
          </p:cNvPr>
          <p:cNvSpPr>
            <a:spLocks noGrp="1"/>
          </p:cNvSpPr>
          <p:nvPr>
            <p:ph type="body" idx="1"/>
          </p:nvPr>
        </p:nvSpPr>
        <p:spPr/>
        <p:txBody>
          <a:bodyPr numCol="3" spcCol="457200">
            <a:normAutofit fontScale="92500" lnSpcReduction="10000"/>
          </a:bodyPr>
          <a:lstStyle/>
          <a:p>
            <a:pPr marL="0" indent="0">
              <a:buNone/>
            </a:pPr>
            <a:r>
              <a:rPr lang="es-419" sz="2400" b="1" u="sng" noProof="0" dirty="0">
                <a:solidFill>
                  <a:srgbClr val="002060"/>
                </a:solidFill>
              </a:rPr>
              <a:t>Respirar suavemente</a:t>
            </a:r>
          </a:p>
          <a:p>
            <a:pPr>
              <a:buFont typeface="+mj-lt"/>
              <a:buAutoNum type="arabicPeriod"/>
            </a:pPr>
            <a:r>
              <a:rPr lang="es-419" sz="2400" noProof="0" dirty="0">
                <a:solidFill>
                  <a:srgbClr val="002060"/>
                </a:solidFill>
              </a:rPr>
              <a:t>Inhale profundamente por la nariz… y suelte la respiración por la boca lentamente. </a:t>
            </a:r>
          </a:p>
          <a:p>
            <a:pPr>
              <a:buFont typeface="+mj-lt"/>
              <a:buAutoNum type="arabicPeriod"/>
            </a:pPr>
            <a:r>
              <a:rPr lang="es-419" sz="2400" dirty="0">
                <a:solidFill>
                  <a:srgbClr val="002060"/>
                </a:solidFill>
              </a:rPr>
              <a:t>Hagámoslo de nuevo, llenando los pulmones como un globo… y soltando el aire lentamente.</a:t>
            </a:r>
            <a:endParaRPr lang="es-419" sz="2400" noProof="0" dirty="0">
              <a:solidFill>
                <a:srgbClr val="002060"/>
              </a:solidFill>
            </a:endParaRPr>
          </a:p>
          <a:p>
            <a:pPr>
              <a:buAutoNum type="arabicPeriod"/>
            </a:pPr>
            <a:endParaRPr lang="es-419" sz="2400" noProof="0" dirty="0">
              <a:solidFill>
                <a:srgbClr val="002060"/>
              </a:solidFill>
            </a:endParaRPr>
          </a:p>
          <a:p>
            <a:pPr marL="0" indent="0">
              <a:buNone/>
            </a:pPr>
            <a:endParaRPr lang="es-419" sz="2400" b="1" noProof="0" dirty="0">
              <a:solidFill>
                <a:srgbClr val="002060"/>
              </a:solidFill>
            </a:endParaRPr>
          </a:p>
          <a:p>
            <a:pPr marL="0" indent="0">
              <a:buNone/>
            </a:pPr>
            <a:r>
              <a:rPr lang="es-419" sz="2400" b="1" u="sng" noProof="0" dirty="0">
                <a:solidFill>
                  <a:srgbClr val="002060"/>
                </a:solidFill>
              </a:rPr>
              <a:t>Soltar los hombros</a:t>
            </a:r>
          </a:p>
          <a:p>
            <a:pPr>
              <a:buFont typeface="+mj-lt"/>
              <a:buAutoNum type="arabicPeriod"/>
            </a:pPr>
            <a:r>
              <a:rPr lang="es-419" sz="2400" noProof="0" dirty="0">
                <a:solidFill>
                  <a:srgbClr val="002060"/>
                </a:solidFill>
              </a:rPr>
              <a:t>Ahora </a:t>
            </a:r>
            <a:r>
              <a:rPr lang="es-419" sz="2400" dirty="0">
                <a:solidFill>
                  <a:srgbClr val="002060"/>
                </a:solidFill>
              </a:rPr>
              <a:t>hay que mover los hombros un poco.</a:t>
            </a:r>
            <a:r>
              <a:rPr lang="es-419" sz="2400" noProof="0" dirty="0">
                <a:solidFill>
                  <a:srgbClr val="002060"/>
                </a:solidFill>
              </a:rPr>
              <a:t> Levante los hombros hacia sus orejas delicadamente mientas inhala… y al exhalar, deje que caigan como soltar un suspiro.</a:t>
            </a:r>
          </a:p>
          <a:p>
            <a:pPr>
              <a:buFont typeface="+mj-lt"/>
              <a:buAutoNum type="arabicPeriod"/>
            </a:pPr>
            <a:r>
              <a:rPr lang="es-419" sz="2400" noProof="0" dirty="0">
                <a:solidFill>
                  <a:srgbClr val="002060"/>
                </a:solidFill>
              </a:rPr>
              <a:t>Hay que repetirlo </a:t>
            </a:r>
            <a:r>
              <a:rPr lang="es-419" sz="2400" dirty="0">
                <a:solidFill>
                  <a:srgbClr val="002060"/>
                </a:solidFill>
              </a:rPr>
              <a:t>unas cuantas veces más, levantando al inhalar… y soltando al exhalar.</a:t>
            </a:r>
            <a:endParaRPr lang="es-419" sz="2400" noProof="0" dirty="0">
              <a:solidFill>
                <a:srgbClr val="002060"/>
              </a:solidFill>
            </a:endParaRPr>
          </a:p>
          <a:p>
            <a:pPr marL="0" indent="0">
              <a:lnSpc>
                <a:spcPct val="120000"/>
              </a:lnSpc>
              <a:spcBef>
                <a:spcPts val="0"/>
              </a:spcBef>
              <a:buNone/>
            </a:pPr>
            <a:r>
              <a:rPr lang="es-419" sz="2400" b="1" u="sng" dirty="0">
                <a:solidFill>
                  <a:srgbClr val="002060"/>
                </a:solidFill>
              </a:rPr>
              <a:t>Relajar la mandíbula</a:t>
            </a:r>
            <a:endParaRPr lang="es-419" sz="2400" b="1" u="sng" noProof="0" dirty="0">
              <a:solidFill>
                <a:srgbClr val="002060"/>
              </a:solidFill>
            </a:endParaRPr>
          </a:p>
          <a:p>
            <a:pPr>
              <a:buFont typeface="+mj-lt"/>
              <a:buAutoNum type="arabicPeriod"/>
            </a:pPr>
            <a:r>
              <a:rPr lang="es-419" sz="2400" noProof="0" dirty="0">
                <a:solidFill>
                  <a:srgbClr val="002060"/>
                </a:solidFill>
              </a:rPr>
              <a:t>A veces apretamos la mandíbula sin darnos cuenta. Si se siente cómodo, mueva la mandíbula de lado a lado delicadamente. </a:t>
            </a:r>
          </a:p>
          <a:p>
            <a:pPr>
              <a:buFont typeface="+mj-lt"/>
              <a:buAutoNum type="arabicPeriod"/>
            </a:pPr>
            <a:r>
              <a:rPr lang="es-419" sz="2400" dirty="0">
                <a:solidFill>
                  <a:srgbClr val="002060"/>
                </a:solidFill>
              </a:rPr>
              <a:t>También puede abrir la boca un poco como si estuviera bostezando y dejar que cualquier tensión se suelte.</a:t>
            </a:r>
            <a:endParaRPr lang="es-419" sz="2400" noProof="0" dirty="0">
              <a:solidFill>
                <a:srgbClr val="002060"/>
              </a:solidFill>
            </a:endParaRPr>
          </a:p>
        </p:txBody>
      </p:sp>
    </p:spTree>
    <p:extLst>
      <p:ext uri="{BB962C8B-B14F-4D97-AF65-F5344CB8AC3E}">
        <p14:creationId xmlns:p14="http://schemas.microsoft.com/office/powerpoint/2010/main" val="391820923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F59DE-9E2F-1A22-EBE5-49EFF6595A7D}"/>
            </a:ext>
          </a:extLst>
        </p:cNvPr>
        <p:cNvGrpSpPr/>
        <p:nvPr/>
      </p:nvGrpSpPr>
      <p:grpSpPr>
        <a:xfrm>
          <a:off x="0" y="0"/>
          <a:ext cx="0" cy="0"/>
          <a:chOff x="0" y="0"/>
          <a:chExt cx="0" cy="0"/>
        </a:xfrm>
      </p:grpSpPr>
      <p:sp>
        <p:nvSpPr>
          <p:cNvPr id="112" name="Chapter Title">
            <a:extLst>
              <a:ext uri="{FF2B5EF4-FFF2-40B4-BE49-F238E27FC236}">
                <a16:creationId xmlns:a16="http://schemas.microsoft.com/office/drawing/2014/main" id="{65A40530-0D28-0CB2-E9E8-ACAF55D65D17}"/>
              </a:ext>
            </a:extLst>
          </p:cNvPr>
          <p:cNvSpPr txBox="1">
            <a:spLocks noGrp="1"/>
          </p:cNvSpPr>
          <p:nvPr>
            <p:ph type="title"/>
          </p:nvPr>
        </p:nvSpPr>
        <p:spPr>
          <a:xfrm>
            <a:off x="1263650" y="4876800"/>
            <a:ext cx="10477500" cy="2108200"/>
          </a:xfrm>
          <a:prstGeom prst="rect">
            <a:avLst/>
          </a:prstGeom>
        </p:spPr>
        <p:txBody>
          <a:bodyPr>
            <a:normAutofit fontScale="90000"/>
          </a:bodyPr>
          <a:lstStyle/>
          <a:p>
            <a:r>
              <a:rPr lang="pt-BR" dirty="0"/>
              <a:t>Antecedentes: Andrea Fernandez Mendoza de CA Children's Academy</a:t>
            </a:r>
            <a:endParaRPr dirty="0"/>
          </a:p>
        </p:txBody>
      </p:sp>
    </p:spTree>
    <p:extLst>
      <p:ext uri="{BB962C8B-B14F-4D97-AF65-F5344CB8AC3E}">
        <p14:creationId xmlns:p14="http://schemas.microsoft.com/office/powerpoint/2010/main" val="3243467414"/>
      </p:ext>
    </p:extLst>
  </p:cSld>
  <p:clrMapOvr>
    <a:masterClrMapping/>
  </p:clrMapOvr>
  <p:transition spd="med"/>
</p:sld>
</file>

<file path=ppt/theme/theme1.xml><?xml version="1.0" encoding="utf-8"?>
<a:theme xmlns:a="http://schemas.openxmlformats.org/drawingml/2006/main" name="Editorial">
  <a:themeElements>
    <a:clrScheme name="Editorial">
      <a:dk1>
        <a:srgbClr val="123360"/>
      </a:dk1>
      <a:lt1>
        <a:srgbClr val="3A99FE"/>
      </a:lt1>
      <a:dk2>
        <a:srgbClr val="A7A7A7"/>
      </a:dk2>
      <a:lt2>
        <a:srgbClr val="535353"/>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Helvetica Neue"/>
        <a:ea typeface="Helvetica Neue"/>
        <a:cs typeface="Helvetica Neue"/>
      </a:majorFont>
      <a:minorFont>
        <a:latin typeface="Helvetica"/>
        <a:ea typeface="Helvetica"/>
        <a:cs typeface="Helvetica"/>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EE2C4"/>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norm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Editorial">
  <a:themeElements>
    <a:clrScheme name="Editorial">
      <a:dk1>
        <a:srgbClr val="000000"/>
      </a:dk1>
      <a:lt1>
        <a:srgbClr val="FFFFFF"/>
      </a:lt1>
      <a:dk2>
        <a:srgbClr val="A7A7A7"/>
      </a:dk2>
      <a:lt2>
        <a:srgbClr val="535353"/>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Helvetica Neue"/>
        <a:ea typeface="Helvetica Neue"/>
        <a:cs typeface="Helvetica Neue"/>
      </a:majorFont>
      <a:minorFont>
        <a:latin typeface="Helvetica"/>
        <a:ea typeface="Helvetica"/>
        <a:cs typeface="Helvetica"/>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EE2C4"/>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a:sp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t">
        <a:normAutofit/>
      </a:bodyPr>
      <a:lstStyle>
        <a:defPPr marL="846664" marR="0" indent="-846664" algn="l" defTabSz="584200" rtl="0" fontAlgn="auto" latinLnBrk="0" hangingPunct="0">
          <a:lnSpc>
            <a:spcPct val="100000"/>
          </a:lnSpc>
          <a:spcBef>
            <a:spcPts val="4000"/>
          </a:spcBef>
          <a:spcAft>
            <a:spcPts val="0"/>
          </a:spcAft>
          <a:buClr>
            <a:srgbClr val="006ED0"/>
          </a:buClr>
          <a:buSzPct val="150000"/>
          <a:buFont typeface="Zapf Dingbats"/>
          <a:buChar char="•"/>
          <a:tabLst/>
          <a:defRPr kumimoji="0" sz="4000" b="0" i="0" u="none" strike="noStrike" cap="none" spc="0" normalizeH="0" baseline="0">
            <a:ln>
              <a:noFill/>
            </a:ln>
            <a:solidFill>
              <a:srgbClr val="3A99FE"/>
            </a:solidFill>
            <a:effectLst/>
            <a:uFillTx/>
            <a:latin typeface="+mn-lt"/>
            <a:ea typeface="+mn-ea"/>
            <a:cs typeface="+mn-cs"/>
            <a:sym typeface="Helvetica"/>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21326</TotalTime>
  <Words>5269</Words>
  <Application>Microsoft Macintosh PowerPoint</Application>
  <PresentationFormat>Custom</PresentationFormat>
  <Paragraphs>349</Paragraphs>
  <Slides>46</Slides>
  <Notes>46</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46</vt:i4>
      </vt:variant>
    </vt:vector>
  </HeadingPairs>
  <TitlesOfParts>
    <vt:vector size="61" baseType="lpstr">
      <vt:lpstr>Arial</vt:lpstr>
      <vt:lpstr>Courier New</vt:lpstr>
      <vt:lpstr>DM Sans</vt:lpstr>
      <vt:lpstr>Georgia</vt:lpstr>
      <vt:lpstr>Helvetica Neue</vt:lpstr>
      <vt:lpstr>Open Sans</vt:lpstr>
      <vt:lpstr>Poppins</vt:lpstr>
      <vt:lpstr>Prompt Medium</vt:lpstr>
      <vt:lpstr>Prompt SemiBold</vt:lpstr>
      <vt:lpstr>Proxima Nova</vt:lpstr>
      <vt:lpstr>Public Sans Medium</vt:lpstr>
      <vt:lpstr>Times New Roman</vt:lpstr>
      <vt:lpstr>Wingdings</vt:lpstr>
      <vt:lpstr>Zapf Dingbats</vt:lpstr>
      <vt:lpstr>Editorial</vt:lpstr>
      <vt:lpstr> Promoviendo la Atención y la Educación Infantil Segura Para Todos  California AB 495 / Ley del Plan de Preparación Familiar</vt:lpstr>
      <vt:lpstr>Welcome  Bienvenidos </vt:lpstr>
      <vt:lpstr>PowerPoint Presentation</vt:lpstr>
      <vt:lpstr>Aviso Legal</vt:lpstr>
      <vt:lpstr>Introducciones</vt:lpstr>
      <vt:lpstr>Resumen</vt:lpstr>
      <vt:lpstr>Eenraizamiento (Grounding)</vt:lpstr>
      <vt:lpstr>Movimientos ligeros para soltar la tensión</vt:lpstr>
      <vt:lpstr>Antecedentes: Andrea Fernandez Mendoza de CA Children's Academy</vt:lpstr>
      <vt:lpstr>¿Qué es la AB 495?</vt:lpstr>
      <vt:lpstr>Acerca de AB 495</vt:lpstr>
      <vt:lpstr>Antes vs. Después de AB 495</vt:lpstr>
      <vt:lpstr>¿Quién está cubierto por la AB 495?</vt:lpstr>
      <vt:lpstr>¿Se aplica el AB 495 a mi programa de cuidado infantil?</vt:lpstr>
      <vt:lpstr>¿Qué exige la AB 495?</vt:lpstr>
      <vt:lpstr>¿Cómo puedo cumplir con la ley?</vt:lpstr>
      <vt:lpstr>Solo pide la información necesaria. No pidas...</vt:lpstr>
      <vt:lpstr>En su lugar, pide...</vt:lpstr>
      <vt:lpstr>Solo comparte lo que sea obligatorio o autorizado por la ley</vt:lpstr>
      <vt:lpstr>Exigir a los agentes de inmigración que presenten órdenes judiciales antes de entrar</vt:lpstr>
      <vt:lpstr>Órdenes judiciales</vt:lpstr>
      <vt:lpstr>Pide a los padres o tutores que actualicen regularmente la información de contacto de emergencia</vt:lpstr>
      <vt:lpstr>Reporta visitas a las fuerzas del orden y solicitudes de información</vt:lpstr>
      <vt:lpstr>Compartir Políticas Modelo con padres o tutores</vt:lpstr>
      <vt:lpstr>Políticas Modelo</vt:lpstr>
      <vt:lpstr>Políticas Modelo</vt:lpstr>
      <vt:lpstr>Políticas Modelo</vt:lpstr>
      <vt:lpstr>Políticas Modelo</vt:lpstr>
      <vt:lpstr>Políticas Modelo</vt:lpstr>
      <vt:lpstr>Políticas Modelo</vt:lpstr>
      <vt:lpstr>Políticas Modelo</vt:lpstr>
      <vt:lpstr>Políticas Modelo</vt:lpstr>
      <vt:lpstr>Prácticas recomendadas y qué hacer si los agentes de inmigración están en la puerta</vt:lpstr>
      <vt:lpstr>Prácticas recomendadas para tu programa de cuidado infantil</vt:lpstr>
      <vt:lpstr>¡Así que HSI/ICE está en la puerta!</vt:lpstr>
      <vt:lpstr>¿Qué pasa si los agentes de inmigración me detienen y me interrogan?</vt:lpstr>
      <vt:lpstr> Lista de verificación de cumplimiento</vt:lpstr>
      <vt:lpstr>Lista de verificación de cumplimiento</vt:lpstr>
      <vt:lpstr>Conclusiones</vt:lpstr>
      <vt:lpstr>Conclusiones principales</vt:lpstr>
      <vt:lpstr>Recursos</vt:lpstr>
      <vt:lpstr>Recursos útiles</vt:lpstr>
      <vt:lpstr>Recursos Adicionales</vt:lpstr>
      <vt:lpstr>Líneas directas de respuesta rápida</vt:lpstr>
      <vt:lpstr>Evaluación del seminario web y sorteo </vt:lpstr>
      <vt:lpstr>¿Preguntas?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Sandra</dc:creator>
  <cp:lastModifiedBy>Liza Davis</cp:lastModifiedBy>
  <cp:revision>141</cp:revision>
  <cp:lastPrinted>2026-03-17T22:31:59Z</cp:lastPrinted>
  <dcterms:modified xsi:type="dcterms:W3CDTF">2026-06-23T19:24:02Z</dcterms:modified>
</cp:coreProperties>
</file>